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2"/>
  </p:notesMasterIdLst>
  <p:handoutMasterIdLst>
    <p:handoutMasterId r:id="rId53"/>
  </p:handoutMasterIdLst>
  <p:sldIdLst>
    <p:sldId id="473" r:id="rId2"/>
    <p:sldId id="551" r:id="rId3"/>
    <p:sldId id="552" r:id="rId4"/>
    <p:sldId id="537" r:id="rId5"/>
    <p:sldId id="439" r:id="rId6"/>
    <p:sldId id="464" r:id="rId7"/>
    <p:sldId id="440" r:id="rId8"/>
    <p:sldId id="506" r:id="rId9"/>
    <p:sldId id="441" r:id="rId10"/>
    <p:sldId id="523" r:id="rId11"/>
    <p:sldId id="518" r:id="rId12"/>
    <p:sldId id="567" r:id="rId13"/>
    <p:sldId id="444" r:id="rId14"/>
    <p:sldId id="498" r:id="rId15"/>
    <p:sldId id="445" r:id="rId16"/>
    <p:sldId id="559" r:id="rId17"/>
    <p:sldId id="560" r:id="rId18"/>
    <p:sldId id="534" r:id="rId19"/>
    <p:sldId id="562" r:id="rId20"/>
    <p:sldId id="532" r:id="rId21"/>
    <p:sldId id="590" r:id="rId22"/>
    <p:sldId id="568" r:id="rId23"/>
    <p:sldId id="569" r:id="rId24"/>
    <p:sldId id="458" r:id="rId25"/>
    <p:sldId id="536" r:id="rId26"/>
    <p:sldId id="564" r:id="rId27"/>
    <p:sldId id="566" r:id="rId28"/>
    <p:sldId id="515" r:id="rId29"/>
    <p:sldId id="533" r:id="rId30"/>
    <p:sldId id="570" r:id="rId31"/>
    <p:sldId id="571" r:id="rId32"/>
    <p:sldId id="584" r:id="rId33"/>
    <p:sldId id="583" r:id="rId34"/>
    <p:sldId id="585" r:id="rId35"/>
    <p:sldId id="572" r:id="rId36"/>
    <p:sldId id="573" r:id="rId37"/>
    <p:sldId id="574" r:id="rId38"/>
    <p:sldId id="578" r:id="rId39"/>
    <p:sldId id="575" r:id="rId40"/>
    <p:sldId id="576" r:id="rId41"/>
    <p:sldId id="577" r:id="rId42"/>
    <p:sldId id="580" r:id="rId43"/>
    <p:sldId id="581" r:id="rId44"/>
    <p:sldId id="582" r:id="rId45"/>
    <p:sldId id="589" r:id="rId46"/>
    <p:sldId id="586" r:id="rId47"/>
    <p:sldId id="579" r:id="rId48"/>
    <p:sldId id="588" r:id="rId49"/>
    <p:sldId id="587" r:id="rId50"/>
    <p:sldId id="557" r:id="rId51"/>
  </p:sldIdLst>
  <p:sldSz cx="9144000" cy="6858000" type="screen4x3"/>
  <p:notesSz cx="7010400" cy="9296400"/>
  <p:custDataLst>
    <p:tags r:id="rId5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8BB8EA"/>
    <a:srgbClr val="E8F8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66" autoAdjust="0"/>
    <p:restoredTop sz="82517" autoAdjust="0"/>
  </p:normalViewPr>
  <p:slideViewPr>
    <p:cSldViewPr>
      <p:cViewPr varScale="1">
        <p:scale>
          <a:sx n="104" d="100"/>
          <a:sy n="104" d="100"/>
        </p:scale>
        <p:origin x="2712" y="208"/>
      </p:cViewPr>
      <p:guideLst>
        <p:guide orient="horz" pos="2160"/>
        <p:guide pos="2880"/>
      </p:guideLst>
    </p:cSldViewPr>
  </p:slideViewPr>
  <p:outlineViewPr>
    <p:cViewPr>
      <p:scale>
        <a:sx n="33" d="100"/>
        <a:sy n="33" d="100"/>
      </p:scale>
      <p:origin x="0" y="-132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7" d="100"/>
          <a:sy n="87" d="100"/>
        </p:scale>
        <p:origin x="384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1" cy="464821"/>
          </a:xfrm>
          <a:prstGeom prst="rect">
            <a:avLst/>
          </a:prstGeom>
        </p:spPr>
        <p:txBody>
          <a:bodyPr vert="horz" lIns="93154" tIns="46577" rIns="93154" bIns="46577" rtlCol="0"/>
          <a:lstStyle>
            <a:lvl1pPr algn="l">
              <a:defRPr sz="1100"/>
            </a:lvl1pPr>
          </a:lstStyle>
          <a:p>
            <a:endParaRPr lang="en-US"/>
          </a:p>
        </p:txBody>
      </p:sp>
      <p:sp>
        <p:nvSpPr>
          <p:cNvPr id="3" name="Date Placeholder 2"/>
          <p:cNvSpPr>
            <a:spLocks noGrp="1"/>
          </p:cNvSpPr>
          <p:nvPr>
            <p:ph type="dt" sz="quarter" idx="1"/>
          </p:nvPr>
        </p:nvSpPr>
        <p:spPr>
          <a:xfrm>
            <a:off x="3970939" y="0"/>
            <a:ext cx="3037841" cy="464821"/>
          </a:xfrm>
          <a:prstGeom prst="rect">
            <a:avLst/>
          </a:prstGeom>
        </p:spPr>
        <p:txBody>
          <a:bodyPr vert="horz" lIns="93154" tIns="46577" rIns="93154" bIns="46577" rtlCol="0"/>
          <a:lstStyle>
            <a:lvl1pPr algn="r">
              <a:defRPr sz="1100"/>
            </a:lvl1pPr>
          </a:lstStyle>
          <a:p>
            <a:fld id="{11DB1C76-06FA-4C65-B545-1BBC7FF9C298}" type="datetimeFigureOut">
              <a:rPr lang="en-US" smtClean="0"/>
              <a:t>10/29/24</a:t>
            </a:fld>
            <a:endParaRPr lang="en-US"/>
          </a:p>
        </p:txBody>
      </p:sp>
      <p:sp>
        <p:nvSpPr>
          <p:cNvPr id="4" name="Footer Placeholder 3"/>
          <p:cNvSpPr>
            <a:spLocks noGrp="1"/>
          </p:cNvSpPr>
          <p:nvPr>
            <p:ph type="ftr" sz="quarter" idx="2"/>
          </p:nvPr>
        </p:nvSpPr>
        <p:spPr>
          <a:xfrm>
            <a:off x="1" y="8829966"/>
            <a:ext cx="3037841" cy="464821"/>
          </a:xfrm>
          <a:prstGeom prst="rect">
            <a:avLst/>
          </a:prstGeom>
        </p:spPr>
        <p:txBody>
          <a:bodyPr vert="horz" lIns="93154" tIns="46577" rIns="93154" bIns="46577" rtlCol="0" anchor="b"/>
          <a:lstStyle>
            <a:lvl1pPr algn="l">
              <a:defRPr sz="1100"/>
            </a:lvl1pPr>
          </a:lstStyle>
          <a:p>
            <a:endParaRPr lang="en-US"/>
          </a:p>
        </p:txBody>
      </p:sp>
      <p:sp>
        <p:nvSpPr>
          <p:cNvPr id="5" name="Slide Number Placeholder 4"/>
          <p:cNvSpPr>
            <a:spLocks noGrp="1"/>
          </p:cNvSpPr>
          <p:nvPr>
            <p:ph type="sldNum" sz="quarter" idx="3"/>
          </p:nvPr>
        </p:nvSpPr>
        <p:spPr>
          <a:xfrm>
            <a:off x="3970939" y="8829966"/>
            <a:ext cx="3037841" cy="464821"/>
          </a:xfrm>
          <a:prstGeom prst="rect">
            <a:avLst/>
          </a:prstGeom>
        </p:spPr>
        <p:txBody>
          <a:bodyPr vert="horz" lIns="93154" tIns="46577" rIns="93154" bIns="46577" rtlCol="0" anchor="b"/>
          <a:lstStyle>
            <a:lvl1pPr algn="r">
              <a:defRPr sz="1100"/>
            </a:lvl1pPr>
          </a:lstStyle>
          <a:p>
            <a:fld id="{A5D61CD4-9191-4D79-A9F0-298327F1A9E4}" type="slidenum">
              <a:rPr lang="en-US" smtClean="0"/>
              <a:t>‹#›</a:t>
            </a:fld>
            <a:endParaRPr lang="en-US"/>
          </a:p>
        </p:txBody>
      </p:sp>
    </p:spTree>
    <p:extLst>
      <p:ext uri="{BB962C8B-B14F-4D97-AF65-F5344CB8AC3E}">
        <p14:creationId xmlns:p14="http://schemas.microsoft.com/office/powerpoint/2010/main" val="69663103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1" y="0"/>
            <a:ext cx="3037841" cy="46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4" tIns="46577" rIns="93154" bIns="46577" numCol="1" anchor="t" anchorCtr="0" compatLnSpc="1">
            <a:prstTxWarp prst="textNoShape">
              <a:avLst/>
            </a:prstTxWarp>
          </a:bodyPr>
          <a:lstStyle>
            <a:lvl1pPr>
              <a:defRPr sz="1100" smtClean="0">
                <a:latin typeface="Calibri" pitchFamily="34" charset="0"/>
              </a:defRPr>
            </a:lvl1pPr>
          </a:lstStyle>
          <a:p>
            <a:pPr>
              <a:defRPr/>
            </a:pPr>
            <a:endParaRPr lang="en-US"/>
          </a:p>
        </p:txBody>
      </p:sp>
      <p:sp>
        <p:nvSpPr>
          <p:cNvPr id="37891" name="Rectangle 3"/>
          <p:cNvSpPr>
            <a:spLocks noGrp="1" noChangeArrowheads="1"/>
          </p:cNvSpPr>
          <p:nvPr>
            <p:ph type="dt" idx="1"/>
          </p:nvPr>
        </p:nvSpPr>
        <p:spPr bwMode="auto">
          <a:xfrm>
            <a:off x="3970939" y="0"/>
            <a:ext cx="3037841" cy="46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4" tIns="46577" rIns="93154" bIns="46577" numCol="1" anchor="t" anchorCtr="0" compatLnSpc="1">
            <a:prstTxWarp prst="textNoShape">
              <a:avLst/>
            </a:prstTxWarp>
          </a:bodyPr>
          <a:lstStyle>
            <a:lvl1pPr algn="r">
              <a:defRPr sz="1100" smtClean="0">
                <a:latin typeface="Calibri" pitchFamily="34" charset="0"/>
              </a:defRPr>
            </a:lvl1pPr>
          </a:lstStyle>
          <a:p>
            <a:pPr>
              <a:defRPr/>
            </a:pPr>
            <a:fld id="{90D530ED-A711-4E1C-B792-E11D3F2F2764}" type="datetimeFigureOut">
              <a:rPr lang="en-US"/>
              <a:pPr>
                <a:defRPr/>
              </a:pPr>
              <a:t>10/29/24</a:t>
            </a:fld>
            <a:endParaRPr lang="en-US"/>
          </a:p>
        </p:txBody>
      </p:sp>
      <p:sp>
        <p:nvSpPr>
          <p:cNvPr id="3686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7893" name="Rectangle 5"/>
          <p:cNvSpPr>
            <a:spLocks noGrp="1" noChangeArrowheads="1"/>
          </p:cNvSpPr>
          <p:nvPr>
            <p:ph type="body" sz="quarter" idx="3"/>
          </p:nvPr>
        </p:nvSpPr>
        <p:spPr bwMode="auto">
          <a:xfrm>
            <a:off x="701040" y="4415791"/>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4" tIns="46577" rIns="93154" bIns="4657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p:cNvSpPr>
            <a:spLocks noGrp="1" noChangeArrowheads="1"/>
          </p:cNvSpPr>
          <p:nvPr>
            <p:ph type="ftr" sz="quarter" idx="4"/>
          </p:nvPr>
        </p:nvSpPr>
        <p:spPr bwMode="auto">
          <a:xfrm>
            <a:off x="1" y="8829966"/>
            <a:ext cx="3037841" cy="46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4" tIns="46577" rIns="93154" bIns="46577" numCol="1" anchor="b" anchorCtr="0" compatLnSpc="1">
            <a:prstTxWarp prst="textNoShape">
              <a:avLst/>
            </a:prstTxWarp>
          </a:bodyPr>
          <a:lstStyle>
            <a:lvl1pPr>
              <a:defRPr sz="1100" smtClean="0">
                <a:latin typeface="Calibri" pitchFamily="34" charset="0"/>
              </a:defRPr>
            </a:lvl1pPr>
          </a:lstStyle>
          <a:p>
            <a:pPr>
              <a:defRPr/>
            </a:pPr>
            <a:endParaRPr lang="en-US"/>
          </a:p>
        </p:txBody>
      </p:sp>
      <p:sp>
        <p:nvSpPr>
          <p:cNvPr id="37895" name="Rectangle 7"/>
          <p:cNvSpPr>
            <a:spLocks noGrp="1" noChangeArrowheads="1"/>
          </p:cNvSpPr>
          <p:nvPr>
            <p:ph type="sldNum" sz="quarter" idx="5"/>
          </p:nvPr>
        </p:nvSpPr>
        <p:spPr bwMode="auto">
          <a:xfrm>
            <a:off x="3970939" y="8829966"/>
            <a:ext cx="3037841" cy="46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54" tIns="46577" rIns="93154" bIns="46577" numCol="1" anchor="b" anchorCtr="0" compatLnSpc="1">
            <a:prstTxWarp prst="textNoShape">
              <a:avLst/>
            </a:prstTxWarp>
          </a:bodyPr>
          <a:lstStyle>
            <a:lvl1pPr algn="r">
              <a:defRPr sz="1100" smtClean="0">
                <a:latin typeface="Calibri" pitchFamily="34" charset="0"/>
              </a:defRPr>
            </a:lvl1pPr>
          </a:lstStyle>
          <a:p>
            <a:pPr>
              <a:defRPr/>
            </a:pPr>
            <a:fld id="{878F4526-BD72-489C-A695-002ADC228F45}" type="slidenum">
              <a:rPr lang="en-US"/>
              <a:pPr>
                <a:defRPr/>
              </a:pPr>
              <a:t>‹#›</a:t>
            </a:fld>
            <a:endParaRPr lang="en-US"/>
          </a:p>
        </p:txBody>
      </p:sp>
    </p:spTree>
    <p:extLst>
      <p:ext uri="{BB962C8B-B14F-4D97-AF65-F5344CB8AC3E}">
        <p14:creationId xmlns:p14="http://schemas.microsoft.com/office/powerpoint/2010/main" val="52722675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Version: 10/27/24</a:t>
            </a:r>
          </a:p>
          <a:p>
            <a:r>
              <a:rPr lang="en-US" dirty="0"/>
              <a:t>Music: “Would I Lie To You?” – Annie Lennox &amp; the Eurythmics -&gt; https://www.youtube.com/watch?v=Uhpu2N4rQZM</a:t>
            </a:r>
          </a:p>
          <a:p>
            <a:endParaRPr lang="en-US" dirty="0"/>
          </a:p>
        </p:txBody>
      </p:sp>
    </p:spTree>
    <p:extLst>
      <p:ext uri="{BB962C8B-B14F-4D97-AF65-F5344CB8AC3E}">
        <p14:creationId xmlns:p14="http://schemas.microsoft.com/office/powerpoint/2010/main" val="3101161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p:spPr>
        <p:txBody>
          <a:bodyPr/>
          <a:lstStyle/>
          <a:p>
            <a:pPr eaLnBrk="1" hangingPunct="1"/>
            <a:r>
              <a:rPr lang="en-US" dirty="0"/>
              <a:t>Biggest #, greatest service we reveal this # every year.  </a:t>
            </a:r>
          </a:p>
        </p:txBody>
      </p:sp>
    </p:spTree>
    <p:extLst>
      <p:ext uri="{BB962C8B-B14F-4D97-AF65-F5344CB8AC3E}">
        <p14:creationId xmlns:p14="http://schemas.microsoft.com/office/powerpoint/2010/main" val="3005230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2759193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$20 BILLION extracted, taken offline ANNUALLY, from US public education funding via property taxes!</a:t>
            </a:r>
          </a:p>
        </p:txBody>
      </p:sp>
    </p:spTree>
    <p:extLst>
      <p:ext uri="{BB962C8B-B14F-4D97-AF65-F5344CB8AC3E}">
        <p14:creationId xmlns:p14="http://schemas.microsoft.com/office/powerpoint/2010/main" val="3823563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848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this # - 67% of your property tax dollar here is SUPPOSED to go to fund local public education.</a:t>
            </a:r>
          </a:p>
        </p:txBody>
      </p:sp>
    </p:spTree>
    <p:extLst>
      <p:ext uri="{BB962C8B-B14F-4D97-AF65-F5344CB8AC3E}">
        <p14:creationId xmlns:p14="http://schemas.microsoft.com/office/powerpoint/2010/main" val="4085974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2861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a real 2-flat in Pilsen on 18</a:t>
            </a:r>
            <a:r>
              <a:rPr lang="en-US" baseline="30000" dirty="0"/>
              <a:t>th</a:t>
            </a:r>
            <a:r>
              <a:rPr lang="en-US" dirty="0"/>
              <a:t> Street – 2021 market value = $530,000 &amp; 2021 tax bill = $10,658</a:t>
            </a:r>
          </a:p>
        </p:txBody>
      </p:sp>
    </p:spTree>
    <p:extLst>
      <p:ext uri="{BB962C8B-B14F-4D97-AF65-F5344CB8AC3E}">
        <p14:creationId xmlns:p14="http://schemas.microsoft.com/office/powerpoint/2010/main" val="3837117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Mayor Lightfoot proposing to use TIFs again in heart of Chicago’s Financial District!</a:t>
            </a:r>
          </a:p>
          <a:p>
            <a:r>
              <a:rPr lang="en-US"/>
              <a:t>https://blockclubchicago.org/2022/09/26/lightfoot-plans-to-revitalize-lasalle-street-by-offering-up-tif-money-to-convert-vacant-offices-into-housing </a:t>
            </a:r>
            <a:endParaRPr lang="en-US" dirty="0"/>
          </a:p>
        </p:txBody>
      </p:sp>
    </p:spTree>
    <p:extLst>
      <p:ext uri="{BB962C8B-B14F-4D97-AF65-F5344CB8AC3E}">
        <p14:creationId xmlns:p14="http://schemas.microsoft.com/office/powerpoint/2010/main" val="3980433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https://www.chicagotribune.com/2024/01/24/aurora-approves-tif-district-for-360-million-hollywood-casino-resort-project</a:t>
            </a:r>
          </a:p>
        </p:txBody>
      </p:sp>
    </p:spTree>
    <p:extLst>
      <p:ext uri="{BB962C8B-B14F-4D97-AF65-F5344CB8AC3E}">
        <p14:creationId xmlns:p14="http://schemas.microsoft.com/office/powerpoint/2010/main" val="2549184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37 Chicago Aldermen indicted for corruption since 1973!</a:t>
            </a:r>
          </a:p>
        </p:txBody>
      </p:sp>
    </p:spTree>
    <p:extLst>
      <p:ext uri="{BB962C8B-B14F-4D97-AF65-F5344CB8AC3E}">
        <p14:creationId xmlns:p14="http://schemas.microsoft.com/office/powerpoint/2010/main" val="4056220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us to YOUR community! http://www.tifreports.com/tif-organizing-services</a:t>
            </a:r>
          </a:p>
        </p:txBody>
      </p:sp>
    </p:spTree>
    <p:extLst>
      <p:ext uri="{BB962C8B-B14F-4D97-AF65-F5344CB8AC3E}">
        <p14:creationId xmlns:p14="http://schemas.microsoft.com/office/powerpoint/2010/main" val="1031755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0670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https://www.orlandpark.org/departments/development-services/downtown-development</a:t>
            </a:r>
          </a:p>
          <a:p>
            <a:pPr algn="l"/>
            <a:r>
              <a:rPr lang="en-US" dirty="0"/>
              <a:t>“</a:t>
            </a:r>
            <a:r>
              <a:rPr lang="en-US" b="0" i="0" dirty="0">
                <a:solidFill>
                  <a:srgbClr val="333333"/>
                </a:solidFill>
                <a:effectLst/>
                <a:latin typeface="Heebo" pitchFamily="2" charset="-79"/>
                <a:cs typeface="Heebo" pitchFamily="2" charset="-79"/>
              </a:rPr>
              <a:t>In 2004, the Village of Orland Park undertook an ambitious effort to develop an area that meets the Village’s long standing vision of creating a pedestrian-friendly downtown environment for Orland Park. Having invested approximately $150 million within the Triangle in public/private partnerships, public investments, private investments, land acquisition, construction of public infrastructure and amenities, environmental remediation, and roadway intersection improvements, the project remains incomplete.  Seeking to finally bring home the Village’s long standing vision for this area, at the May 2, 2022 Village Board meeting, the Village Board approved the Conceptual Master Development Plan for Downtown Orland Park. After receiving two proposals for a master developer, the Village of Orland Park began to negotiate a Master Development Agreement with Edwards Realty to develop the remaining 9.15 acres of land in the Main Street Triangle at the Northwest corner of 143</a:t>
            </a:r>
            <a:r>
              <a:rPr lang="en-US" b="0" i="0" baseline="30000" dirty="0">
                <a:solidFill>
                  <a:srgbClr val="333333"/>
                </a:solidFill>
                <a:effectLst/>
                <a:latin typeface="Heebo" pitchFamily="2" charset="-79"/>
                <a:cs typeface="Heebo" pitchFamily="2" charset="-79"/>
              </a:rPr>
              <a:t>rd</a:t>
            </a:r>
            <a:r>
              <a:rPr lang="en-US" b="0" i="0" dirty="0">
                <a:solidFill>
                  <a:srgbClr val="333333"/>
                </a:solidFill>
                <a:effectLst/>
                <a:latin typeface="Heebo" pitchFamily="2" charset="-79"/>
                <a:cs typeface="Heebo" pitchFamily="2" charset="-79"/>
              </a:rPr>
              <a:t> Street and LaGrange Road. This area, also known as Downtown Orland Park, is currently a TIF District.”</a:t>
            </a:r>
          </a:p>
          <a:p>
            <a:endParaRPr lang="en-US" dirty="0"/>
          </a:p>
        </p:txBody>
      </p:sp>
    </p:spTree>
    <p:extLst>
      <p:ext uri="{BB962C8B-B14F-4D97-AF65-F5344CB8AC3E}">
        <p14:creationId xmlns:p14="http://schemas.microsoft.com/office/powerpoint/2010/main" val="2729670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https://www.orlandpark.org/departments/development-services/downtown-development</a:t>
            </a:r>
          </a:p>
        </p:txBody>
      </p:sp>
    </p:spTree>
    <p:extLst>
      <p:ext uri="{BB962C8B-B14F-4D97-AF65-F5344CB8AC3E}">
        <p14:creationId xmlns:p14="http://schemas.microsoft.com/office/powerpoint/2010/main" val="2839861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https://www.orlandpark.org/departments/development-services/downtown-development</a:t>
            </a:r>
          </a:p>
        </p:txBody>
      </p:sp>
    </p:spTree>
    <p:extLst>
      <p:ext uri="{BB962C8B-B14F-4D97-AF65-F5344CB8AC3E}">
        <p14:creationId xmlns:p14="http://schemas.microsoft.com/office/powerpoint/2010/main" val="1775129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0495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9204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https://illinoiscomptroller.gov/constituent-services/local-government/local-government-warehouse/processsearchresults</a:t>
            </a:r>
          </a:p>
        </p:txBody>
      </p:sp>
    </p:spTree>
    <p:extLst>
      <p:ext uri="{BB962C8B-B14F-4D97-AF65-F5344CB8AC3E}">
        <p14:creationId xmlns:p14="http://schemas.microsoft.com/office/powerpoint/2010/main" val="1694848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https://patch.com/illinois/orlandpark/delinquent-financial-reporting-puts-orland-risk-forced-audit </a:t>
            </a:r>
          </a:p>
        </p:txBody>
      </p:sp>
    </p:spTree>
    <p:extLst>
      <p:ext uri="{BB962C8B-B14F-4D97-AF65-F5344CB8AC3E}">
        <p14:creationId xmlns:p14="http://schemas.microsoft.com/office/powerpoint/2010/main" val="3741268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9959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9102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out http://www.tifreports.com – Most content behind paywall.</a:t>
            </a:r>
            <a:endParaRPr lang="en-US" dirty="0">
              <a:effectLst/>
            </a:endParaRPr>
          </a:p>
          <a:p>
            <a:endParaRPr lang="en-US" dirty="0"/>
          </a:p>
        </p:txBody>
      </p:sp>
    </p:spTree>
    <p:extLst>
      <p:ext uri="{BB962C8B-B14F-4D97-AF65-F5344CB8AC3E}">
        <p14:creationId xmlns:p14="http://schemas.microsoft.com/office/powerpoint/2010/main" val="367916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2063876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979006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1300565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https://therealdeal.com/chicago/2024/10/15/developers-want-tifs-for-suburban-chicago-vacant-tracts</a:t>
            </a:r>
          </a:p>
        </p:txBody>
      </p:sp>
    </p:spTree>
    <p:extLst>
      <p:ext uri="{BB962C8B-B14F-4D97-AF65-F5344CB8AC3E}">
        <p14:creationId xmlns:p14="http://schemas.microsoft.com/office/powerpoint/2010/main" val="3080305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27179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Illinois Sunshine database = https://illinoissunshine.org</a:t>
            </a:r>
          </a:p>
        </p:txBody>
      </p:sp>
    </p:spTree>
    <p:extLst>
      <p:ext uri="{BB962C8B-B14F-4D97-AF65-F5344CB8AC3E}">
        <p14:creationId xmlns:p14="http://schemas.microsoft.com/office/powerpoint/2010/main" val="2909181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https://orlandparkil.mycusthelp.com/WEBAPP/_rs/(S(s4nbs5nfeahiv5inc5rwb2hn))/RequestEdit.aspx?sSessionID=69246248188UPVHDEXOLVGDGWDQRBHDQETGHJOUP&amp;rid=18856</a:t>
            </a:r>
          </a:p>
        </p:txBody>
      </p:sp>
    </p:spTree>
    <p:extLst>
      <p:ext uri="{BB962C8B-B14F-4D97-AF65-F5344CB8AC3E}">
        <p14:creationId xmlns:p14="http://schemas.microsoft.com/office/powerpoint/2010/main" val="1776795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536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9715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3890431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Chicago: https://www.chicago.gov/city/en/depts/dcd/supp_info/tif-district-annual-reports-2004-present.html </a:t>
            </a:r>
          </a:p>
          <a:p>
            <a:r>
              <a:rPr lang="en-US" dirty="0"/>
              <a:t>Cook County: https://www.cookcountyclerkil.gov/property-taxes/tifs-tax-increment-financing/tif-reports </a:t>
            </a:r>
          </a:p>
        </p:txBody>
      </p:sp>
    </p:spTree>
    <p:extLst>
      <p:ext uri="{BB962C8B-B14F-4D97-AF65-F5344CB8AC3E}">
        <p14:creationId xmlns:p14="http://schemas.microsoft.com/office/powerpoint/2010/main" val="3828923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3523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78"/>
            <a:endParaRPr lang="en-US" dirty="0"/>
          </a:p>
          <a:p>
            <a:endParaRPr lang="en-US" dirty="0"/>
          </a:p>
        </p:txBody>
      </p:sp>
    </p:spTree>
    <p:extLst>
      <p:ext uri="{BB962C8B-B14F-4D97-AF65-F5344CB8AC3E}">
        <p14:creationId xmlns:p14="http://schemas.microsoft.com/office/powerpoint/2010/main" val="2724840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Total TIF property tax removal in 2023 for Cook County was almost $1.8 billion. In the past 38 years TIFs have removed a staggering $23.1 billion from public use in Cook County! Source: Cook County Clerk -&gt; https://www.cookcountyclerkil.gov/sites/default/files/pdfs/2023%20TIF%20Report.pdf</a:t>
            </a:r>
            <a:endParaRPr lang="en-US" baseline="0" dirty="0"/>
          </a:p>
          <a:p>
            <a:endParaRPr lang="en-US" baseline="0" dirty="0"/>
          </a:p>
        </p:txBody>
      </p:sp>
    </p:spTree>
    <p:extLst>
      <p:ext uri="{BB962C8B-B14F-4D97-AF65-F5344CB8AC3E}">
        <p14:creationId xmlns:p14="http://schemas.microsoft.com/office/powerpoint/2010/main" val="2027030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FBB05336-CD15-431D-B639-30659FDBA434}" type="datetime1">
              <a:rPr lang="en-US" smtClean="0"/>
              <a:pPr>
                <a:defRPr/>
              </a:pPr>
              <a:t>10/29/24</a:t>
            </a:fld>
            <a:endParaRPr lang="en-US"/>
          </a:p>
        </p:txBody>
      </p:sp>
      <p:sp>
        <p:nvSpPr>
          <p:cNvPr id="5" name="Footer Placeholder 4"/>
          <p:cNvSpPr>
            <a:spLocks noGrp="1"/>
          </p:cNvSpPr>
          <p:nvPr>
            <p:ph type="ftr" sz="quarter" idx="11"/>
          </p:nvPr>
        </p:nvSpPr>
        <p:spPr/>
        <p:txBody>
          <a:bodyPr/>
          <a:lstStyle/>
          <a:p>
            <a:pPr>
              <a:defRPr/>
            </a:pPr>
            <a:r>
              <a:rPr lang="en-US"/>
              <a:t>TIF 101</a:t>
            </a:r>
          </a:p>
        </p:txBody>
      </p:sp>
      <p:sp>
        <p:nvSpPr>
          <p:cNvPr id="6" name="Slide Number Placeholder 5"/>
          <p:cNvSpPr>
            <a:spLocks noGrp="1"/>
          </p:cNvSpPr>
          <p:nvPr>
            <p:ph type="sldNum" sz="quarter" idx="12"/>
          </p:nvPr>
        </p:nvSpPr>
        <p:spPr/>
        <p:txBody>
          <a:bodyPr/>
          <a:lstStyle/>
          <a:p>
            <a:pPr>
              <a:defRPr/>
            </a:pPr>
            <a:fld id="{924F1C1A-6255-48DF-AD7C-FD9FDFE27649}" type="slidenum">
              <a:rPr lang="en-US" smtClean="0"/>
              <a:pPr>
                <a:defRPr/>
              </a:pPr>
              <a:t>‹#›</a:t>
            </a:fld>
            <a:endParaRPr lang="en-US"/>
          </a:p>
        </p:txBody>
      </p:sp>
    </p:spTree>
    <p:extLst>
      <p:ext uri="{BB962C8B-B14F-4D97-AF65-F5344CB8AC3E}">
        <p14:creationId xmlns:p14="http://schemas.microsoft.com/office/powerpoint/2010/main" val="482384669"/>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BB05336-CD15-431D-B639-30659FDBA434}" type="datetime1">
              <a:rPr lang="en-US" smtClean="0"/>
              <a:pPr>
                <a:defRPr/>
              </a:pPr>
              <a:t>10/29/24</a:t>
            </a:fld>
            <a:endParaRPr lang="en-US"/>
          </a:p>
        </p:txBody>
      </p:sp>
      <p:sp>
        <p:nvSpPr>
          <p:cNvPr id="5" name="Footer Placeholder 4"/>
          <p:cNvSpPr>
            <a:spLocks noGrp="1"/>
          </p:cNvSpPr>
          <p:nvPr>
            <p:ph type="ftr" sz="quarter" idx="11"/>
          </p:nvPr>
        </p:nvSpPr>
        <p:spPr/>
        <p:txBody>
          <a:bodyPr/>
          <a:lstStyle/>
          <a:p>
            <a:pPr>
              <a:defRPr/>
            </a:pPr>
            <a:r>
              <a:rPr lang="en-US"/>
              <a:t>TIF 101</a:t>
            </a:r>
          </a:p>
        </p:txBody>
      </p:sp>
      <p:sp>
        <p:nvSpPr>
          <p:cNvPr id="6" name="Slide Number Placeholder 5"/>
          <p:cNvSpPr>
            <a:spLocks noGrp="1"/>
          </p:cNvSpPr>
          <p:nvPr>
            <p:ph type="sldNum" sz="quarter" idx="12"/>
          </p:nvPr>
        </p:nvSpPr>
        <p:spPr/>
        <p:txBody>
          <a:bodyPr/>
          <a:lstStyle/>
          <a:p>
            <a:pPr>
              <a:defRPr/>
            </a:pPr>
            <a:fld id="{924F1C1A-6255-48DF-AD7C-FD9FDFE27649}" type="slidenum">
              <a:rPr lang="en-US" smtClean="0"/>
              <a:pPr>
                <a:defRPr/>
              </a:pPr>
              <a:t>‹#›</a:t>
            </a:fld>
            <a:endParaRPr lang="en-US"/>
          </a:p>
        </p:txBody>
      </p:sp>
    </p:spTree>
    <p:extLst>
      <p:ext uri="{BB962C8B-B14F-4D97-AF65-F5344CB8AC3E}">
        <p14:creationId xmlns:p14="http://schemas.microsoft.com/office/powerpoint/2010/main" val="1372457171"/>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BB05336-CD15-431D-B639-30659FDBA434}" type="datetime1">
              <a:rPr lang="en-US" smtClean="0"/>
              <a:pPr>
                <a:defRPr/>
              </a:pPr>
              <a:t>10/29/24</a:t>
            </a:fld>
            <a:endParaRPr lang="en-US"/>
          </a:p>
        </p:txBody>
      </p:sp>
      <p:sp>
        <p:nvSpPr>
          <p:cNvPr id="5" name="Footer Placeholder 4"/>
          <p:cNvSpPr>
            <a:spLocks noGrp="1"/>
          </p:cNvSpPr>
          <p:nvPr>
            <p:ph type="ftr" sz="quarter" idx="11"/>
          </p:nvPr>
        </p:nvSpPr>
        <p:spPr/>
        <p:txBody>
          <a:bodyPr/>
          <a:lstStyle/>
          <a:p>
            <a:pPr>
              <a:defRPr/>
            </a:pPr>
            <a:r>
              <a:rPr lang="en-US"/>
              <a:t>TIF 101</a:t>
            </a:r>
          </a:p>
        </p:txBody>
      </p:sp>
      <p:sp>
        <p:nvSpPr>
          <p:cNvPr id="6" name="Slide Number Placeholder 5"/>
          <p:cNvSpPr>
            <a:spLocks noGrp="1"/>
          </p:cNvSpPr>
          <p:nvPr>
            <p:ph type="sldNum" sz="quarter" idx="12"/>
          </p:nvPr>
        </p:nvSpPr>
        <p:spPr/>
        <p:txBody>
          <a:bodyPr/>
          <a:lstStyle/>
          <a:p>
            <a:pPr>
              <a:defRPr/>
            </a:pPr>
            <a:fld id="{924F1C1A-6255-48DF-AD7C-FD9FDFE27649}" type="slidenum">
              <a:rPr lang="en-US" smtClean="0"/>
              <a:pPr>
                <a:defRPr/>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52524401"/>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BB05336-CD15-431D-B639-30659FDBA434}" type="datetime1">
              <a:rPr lang="en-US" smtClean="0"/>
              <a:pPr>
                <a:defRPr/>
              </a:pPr>
              <a:t>10/29/24</a:t>
            </a:fld>
            <a:endParaRPr lang="en-US"/>
          </a:p>
        </p:txBody>
      </p:sp>
      <p:sp>
        <p:nvSpPr>
          <p:cNvPr id="5" name="Footer Placeholder 4"/>
          <p:cNvSpPr>
            <a:spLocks noGrp="1"/>
          </p:cNvSpPr>
          <p:nvPr>
            <p:ph type="ftr" sz="quarter" idx="11"/>
          </p:nvPr>
        </p:nvSpPr>
        <p:spPr/>
        <p:txBody>
          <a:bodyPr/>
          <a:lstStyle/>
          <a:p>
            <a:pPr>
              <a:defRPr/>
            </a:pPr>
            <a:r>
              <a:rPr lang="en-US"/>
              <a:t>TIF 101</a:t>
            </a:r>
          </a:p>
        </p:txBody>
      </p:sp>
      <p:sp>
        <p:nvSpPr>
          <p:cNvPr id="6" name="Slide Number Placeholder 5"/>
          <p:cNvSpPr>
            <a:spLocks noGrp="1"/>
          </p:cNvSpPr>
          <p:nvPr>
            <p:ph type="sldNum" sz="quarter" idx="12"/>
          </p:nvPr>
        </p:nvSpPr>
        <p:spPr/>
        <p:txBody>
          <a:bodyPr/>
          <a:lstStyle/>
          <a:p>
            <a:pPr>
              <a:defRPr/>
            </a:pPr>
            <a:fld id="{924F1C1A-6255-48DF-AD7C-FD9FDFE27649}" type="slidenum">
              <a:rPr lang="en-US" smtClean="0"/>
              <a:pPr>
                <a:defRPr/>
              </a:pPr>
              <a:t>‹#›</a:t>
            </a:fld>
            <a:endParaRPr lang="en-US"/>
          </a:p>
        </p:txBody>
      </p:sp>
    </p:spTree>
    <p:extLst>
      <p:ext uri="{BB962C8B-B14F-4D97-AF65-F5344CB8AC3E}">
        <p14:creationId xmlns:p14="http://schemas.microsoft.com/office/powerpoint/2010/main" val="637273100"/>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BB05336-CD15-431D-B639-30659FDBA434}" type="datetime1">
              <a:rPr lang="en-US" smtClean="0"/>
              <a:pPr>
                <a:defRPr/>
              </a:pPr>
              <a:t>10/29/24</a:t>
            </a:fld>
            <a:endParaRPr lang="en-US"/>
          </a:p>
        </p:txBody>
      </p:sp>
      <p:sp>
        <p:nvSpPr>
          <p:cNvPr id="5" name="Footer Placeholder 4"/>
          <p:cNvSpPr>
            <a:spLocks noGrp="1"/>
          </p:cNvSpPr>
          <p:nvPr>
            <p:ph type="ftr" sz="quarter" idx="11"/>
          </p:nvPr>
        </p:nvSpPr>
        <p:spPr/>
        <p:txBody>
          <a:bodyPr/>
          <a:lstStyle/>
          <a:p>
            <a:pPr>
              <a:defRPr/>
            </a:pPr>
            <a:r>
              <a:rPr lang="en-US"/>
              <a:t>TIF 101</a:t>
            </a:r>
          </a:p>
        </p:txBody>
      </p:sp>
      <p:sp>
        <p:nvSpPr>
          <p:cNvPr id="6" name="Slide Number Placeholder 5"/>
          <p:cNvSpPr>
            <a:spLocks noGrp="1"/>
          </p:cNvSpPr>
          <p:nvPr>
            <p:ph type="sldNum" sz="quarter" idx="12"/>
          </p:nvPr>
        </p:nvSpPr>
        <p:spPr/>
        <p:txBody>
          <a:bodyPr/>
          <a:lstStyle/>
          <a:p>
            <a:pPr>
              <a:defRPr/>
            </a:pPr>
            <a:fld id="{924F1C1A-6255-48DF-AD7C-FD9FDFE27649}" type="slidenum">
              <a:rPr lang="en-US" smtClean="0"/>
              <a:pPr>
                <a:defRPr/>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00649619"/>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BB05336-CD15-431D-B639-30659FDBA434}" type="datetime1">
              <a:rPr lang="en-US" smtClean="0"/>
              <a:pPr>
                <a:defRPr/>
              </a:pPr>
              <a:t>10/29/24</a:t>
            </a:fld>
            <a:endParaRPr lang="en-US"/>
          </a:p>
        </p:txBody>
      </p:sp>
      <p:sp>
        <p:nvSpPr>
          <p:cNvPr id="5" name="Footer Placeholder 4"/>
          <p:cNvSpPr>
            <a:spLocks noGrp="1"/>
          </p:cNvSpPr>
          <p:nvPr>
            <p:ph type="ftr" sz="quarter" idx="11"/>
          </p:nvPr>
        </p:nvSpPr>
        <p:spPr/>
        <p:txBody>
          <a:bodyPr/>
          <a:lstStyle/>
          <a:p>
            <a:pPr>
              <a:defRPr/>
            </a:pPr>
            <a:r>
              <a:rPr lang="en-US"/>
              <a:t>TIF 101</a:t>
            </a:r>
          </a:p>
        </p:txBody>
      </p:sp>
      <p:sp>
        <p:nvSpPr>
          <p:cNvPr id="6" name="Slide Number Placeholder 5"/>
          <p:cNvSpPr>
            <a:spLocks noGrp="1"/>
          </p:cNvSpPr>
          <p:nvPr>
            <p:ph type="sldNum" sz="quarter" idx="12"/>
          </p:nvPr>
        </p:nvSpPr>
        <p:spPr/>
        <p:txBody>
          <a:bodyPr/>
          <a:lstStyle/>
          <a:p>
            <a:pPr>
              <a:defRPr/>
            </a:pPr>
            <a:fld id="{924F1C1A-6255-48DF-AD7C-FD9FDFE27649}" type="slidenum">
              <a:rPr lang="en-US" smtClean="0"/>
              <a:pPr>
                <a:defRPr/>
              </a:pPr>
              <a:t>‹#›</a:t>
            </a:fld>
            <a:endParaRPr lang="en-US"/>
          </a:p>
        </p:txBody>
      </p:sp>
    </p:spTree>
    <p:extLst>
      <p:ext uri="{BB962C8B-B14F-4D97-AF65-F5344CB8AC3E}">
        <p14:creationId xmlns:p14="http://schemas.microsoft.com/office/powerpoint/2010/main" val="2868160916"/>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BB05336-CD15-431D-B639-30659FDBA434}" type="datetime1">
              <a:rPr lang="en-US" smtClean="0"/>
              <a:pPr>
                <a:defRPr/>
              </a:pPr>
              <a:t>10/29/24</a:t>
            </a:fld>
            <a:endParaRPr lang="en-US"/>
          </a:p>
        </p:txBody>
      </p:sp>
      <p:sp>
        <p:nvSpPr>
          <p:cNvPr id="5" name="Footer Placeholder 4"/>
          <p:cNvSpPr>
            <a:spLocks noGrp="1"/>
          </p:cNvSpPr>
          <p:nvPr>
            <p:ph type="ftr" sz="quarter" idx="11"/>
          </p:nvPr>
        </p:nvSpPr>
        <p:spPr/>
        <p:txBody>
          <a:bodyPr/>
          <a:lstStyle/>
          <a:p>
            <a:pPr>
              <a:defRPr/>
            </a:pPr>
            <a:r>
              <a:rPr lang="en-US"/>
              <a:t>TIF 101</a:t>
            </a:r>
          </a:p>
        </p:txBody>
      </p:sp>
      <p:sp>
        <p:nvSpPr>
          <p:cNvPr id="6" name="Slide Number Placeholder 5"/>
          <p:cNvSpPr>
            <a:spLocks noGrp="1"/>
          </p:cNvSpPr>
          <p:nvPr>
            <p:ph type="sldNum" sz="quarter" idx="12"/>
          </p:nvPr>
        </p:nvSpPr>
        <p:spPr/>
        <p:txBody>
          <a:bodyPr/>
          <a:lstStyle/>
          <a:p>
            <a:pPr>
              <a:defRPr/>
            </a:pPr>
            <a:fld id="{924F1C1A-6255-48DF-AD7C-FD9FDFE27649}" type="slidenum">
              <a:rPr lang="en-US" smtClean="0"/>
              <a:pPr>
                <a:defRPr/>
              </a:pPr>
              <a:t>‹#›</a:t>
            </a:fld>
            <a:endParaRPr lang="en-US"/>
          </a:p>
        </p:txBody>
      </p:sp>
    </p:spTree>
    <p:extLst>
      <p:ext uri="{BB962C8B-B14F-4D97-AF65-F5344CB8AC3E}">
        <p14:creationId xmlns:p14="http://schemas.microsoft.com/office/powerpoint/2010/main" val="2132901033"/>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BB05336-CD15-431D-B639-30659FDBA434}" type="datetime1">
              <a:rPr lang="en-US" smtClean="0"/>
              <a:pPr>
                <a:defRPr/>
              </a:pPr>
              <a:t>10/29/24</a:t>
            </a:fld>
            <a:endParaRPr lang="en-US"/>
          </a:p>
        </p:txBody>
      </p:sp>
      <p:sp>
        <p:nvSpPr>
          <p:cNvPr id="5" name="Footer Placeholder 4"/>
          <p:cNvSpPr>
            <a:spLocks noGrp="1"/>
          </p:cNvSpPr>
          <p:nvPr>
            <p:ph type="ftr" sz="quarter" idx="11"/>
          </p:nvPr>
        </p:nvSpPr>
        <p:spPr/>
        <p:txBody>
          <a:bodyPr/>
          <a:lstStyle/>
          <a:p>
            <a:pPr>
              <a:defRPr/>
            </a:pPr>
            <a:r>
              <a:rPr lang="en-US"/>
              <a:t>TIF 101</a:t>
            </a:r>
          </a:p>
        </p:txBody>
      </p:sp>
      <p:sp>
        <p:nvSpPr>
          <p:cNvPr id="6" name="Slide Number Placeholder 5"/>
          <p:cNvSpPr>
            <a:spLocks noGrp="1"/>
          </p:cNvSpPr>
          <p:nvPr>
            <p:ph type="sldNum" sz="quarter" idx="12"/>
          </p:nvPr>
        </p:nvSpPr>
        <p:spPr/>
        <p:txBody>
          <a:bodyPr/>
          <a:lstStyle/>
          <a:p>
            <a:pPr>
              <a:defRPr/>
            </a:pPr>
            <a:fld id="{924F1C1A-6255-48DF-AD7C-FD9FDFE27649}" type="slidenum">
              <a:rPr lang="en-US" smtClean="0"/>
              <a:pPr>
                <a:defRPr/>
              </a:pPr>
              <a:t>‹#›</a:t>
            </a:fld>
            <a:endParaRPr lang="en-US"/>
          </a:p>
        </p:txBody>
      </p:sp>
    </p:spTree>
    <p:extLst>
      <p:ext uri="{BB962C8B-B14F-4D97-AF65-F5344CB8AC3E}">
        <p14:creationId xmlns:p14="http://schemas.microsoft.com/office/powerpoint/2010/main" val="232570047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BB05336-CD15-431D-B639-30659FDBA434}" type="datetime1">
              <a:rPr lang="en-US" smtClean="0"/>
              <a:pPr>
                <a:defRPr/>
              </a:pPr>
              <a:t>10/29/24</a:t>
            </a:fld>
            <a:endParaRPr lang="en-US"/>
          </a:p>
        </p:txBody>
      </p:sp>
      <p:sp>
        <p:nvSpPr>
          <p:cNvPr id="5" name="Footer Placeholder 4"/>
          <p:cNvSpPr>
            <a:spLocks noGrp="1"/>
          </p:cNvSpPr>
          <p:nvPr>
            <p:ph type="ftr" sz="quarter" idx="11"/>
          </p:nvPr>
        </p:nvSpPr>
        <p:spPr/>
        <p:txBody>
          <a:bodyPr/>
          <a:lstStyle/>
          <a:p>
            <a:pPr>
              <a:defRPr/>
            </a:pPr>
            <a:r>
              <a:rPr lang="en-US"/>
              <a:t>TIF 101</a:t>
            </a:r>
          </a:p>
        </p:txBody>
      </p:sp>
      <p:sp>
        <p:nvSpPr>
          <p:cNvPr id="6" name="Slide Number Placeholder 5"/>
          <p:cNvSpPr>
            <a:spLocks noGrp="1"/>
          </p:cNvSpPr>
          <p:nvPr>
            <p:ph type="sldNum" sz="quarter" idx="12"/>
          </p:nvPr>
        </p:nvSpPr>
        <p:spPr/>
        <p:txBody>
          <a:bodyPr/>
          <a:lstStyle/>
          <a:p>
            <a:pPr>
              <a:defRPr/>
            </a:pPr>
            <a:fld id="{924F1C1A-6255-48DF-AD7C-FD9FDFE27649}" type="slidenum">
              <a:rPr lang="en-US" smtClean="0"/>
              <a:pPr>
                <a:defRPr/>
              </a:pPr>
              <a:t>‹#›</a:t>
            </a:fld>
            <a:endParaRPr lang="en-US"/>
          </a:p>
        </p:txBody>
      </p:sp>
    </p:spTree>
    <p:extLst>
      <p:ext uri="{BB962C8B-B14F-4D97-AF65-F5344CB8AC3E}">
        <p14:creationId xmlns:p14="http://schemas.microsoft.com/office/powerpoint/2010/main" val="291924575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BB05336-CD15-431D-B639-30659FDBA434}" type="datetime1">
              <a:rPr lang="en-US" smtClean="0"/>
              <a:pPr>
                <a:defRPr/>
              </a:pPr>
              <a:t>10/29/24</a:t>
            </a:fld>
            <a:endParaRPr lang="en-US"/>
          </a:p>
        </p:txBody>
      </p:sp>
      <p:sp>
        <p:nvSpPr>
          <p:cNvPr id="5" name="Footer Placeholder 4"/>
          <p:cNvSpPr>
            <a:spLocks noGrp="1"/>
          </p:cNvSpPr>
          <p:nvPr>
            <p:ph type="ftr" sz="quarter" idx="11"/>
          </p:nvPr>
        </p:nvSpPr>
        <p:spPr/>
        <p:txBody>
          <a:bodyPr/>
          <a:lstStyle/>
          <a:p>
            <a:pPr>
              <a:defRPr/>
            </a:pPr>
            <a:r>
              <a:rPr lang="en-US"/>
              <a:t>TIF 101</a:t>
            </a:r>
          </a:p>
        </p:txBody>
      </p:sp>
      <p:sp>
        <p:nvSpPr>
          <p:cNvPr id="6" name="Slide Number Placeholder 5"/>
          <p:cNvSpPr>
            <a:spLocks noGrp="1"/>
          </p:cNvSpPr>
          <p:nvPr>
            <p:ph type="sldNum" sz="quarter" idx="12"/>
          </p:nvPr>
        </p:nvSpPr>
        <p:spPr/>
        <p:txBody>
          <a:bodyPr/>
          <a:lstStyle/>
          <a:p>
            <a:pPr>
              <a:defRPr/>
            </a:pPr>
            <a:fld id="{924F1C1A-6255-48DF-AD7C-FD9FDFE27649}" type="slidenum">
              <a:rPr lang="en-US" smtClean="0"/>
              <a:pPr>
                <a:defRPr/>
              </a:pPr>
              <a:t>‹#›</a:t>
            </a:fld>
            <a:endParaRPr lang="en-US"/>
          </a:p>
        </p:txBody>
      </p:sp>
    </p:spTree>
    <p:extLst>
      <p:ext uri="{BB962C8B-B14F-4D97-AF65-F5344CB8AC3E}">
        <p14:creationId xmlns:p14="http://schemas.microsoft.com/office/powerpoint/2010/main" val="1413248007"/>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FBB05336-CD15-431D-B639-30659FDBA434}" type="datetime1">
              <a:rPr lang="en-US" smtClean="0"/>
              <a:pPr>
                <a:defRPr/>
              </a:pPr>
              <a:t>10/29/24</a:t>
            </a:fld>
            <a:endParaRPr lang="en-US"/>
          </a:p>
        </p:txBody>
      </p:sp>
      <p:sp>
        <p:nvSpPr>
          <p:cNvPr id="6" name="Footer Placeholder 5"/>
          <p:cNvSpPr>
            <a:spLocks noGrp="1"/>
          </p:cNvSpPr>
          <p:nvPr>
            <p:ph type="ftr" sz="quarter" idx="11"/>
          </p:nvPr>
        </p:nvSpPr>
        <p:spPr/>
        <p:txBody>
          <a:bodyPr/>
          <a:lstStyle/>
          <a:p>
            <a:pPr>
              <a:defRPr/>
            </a:pPr>
            <a:r>
              <a:rPr lang="en-US"/>
              <a:t>TIF 101</a:t>
            </a:r>
          </a:p>
        </p:txBody>
      </p:sp>
      <p:sp>
        <p:nvSpPr>
          <p:cNvPr id="7" name="Slide Number Placeholder 6"/>
          <p:cNvSpPr>
            <a:spLocks noGrp="1"/>
          </p:cNvSpPr>
          <p:nvPr>
            <p:ph type="sldNum" sz="quarter" idx="12"/>
          </p:nvPr>
        </p:nvSpPr>
        <p:spPr/>
        <p:txBody>
          <a:bodyPr/>
          <a:lstStyle/>
          <a:p>
            <a:pPr>
              <a:defRPr/>
            </a:pPr>
            <a:fld id="{924F1C1A-6255-48DF-AD7C-FD9FDFE27649}" type="slidenum">
              <a:rPr lang="en-US" smtClean="0"/>
              <a:pPr>
                <a:defRPr/>
              </a:pPr>
              <a:t>‹#›</a:t>
            </a:fld>
            <a:endParaRPr lang="en-US"/>
          </a:p>
        </p:txBody>
      </p:sp>
    </p:spTree>
    <p:extLst>
      <p:ext uri="{BB962C8B-B14F-4D97-AF65-F5344CB8AC3E}">
        <p14:creationId xmlns:p14="http://schemas.microsoft.com/office/powerpoint/2010/main" val="827889658"/>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FBB05336-CD15-431D-B639-30659FDBA434}" type="datetime1">
              <a:rPr lang="en-US" smtClean="0"/>
              <a:pPr>
                <a:defRPr/>
              </a:pPr>
              <a:t>10/29/24</a:t>
            </a:fld>
            <a:endParaRPr lang="en-US"/>
          </a:p>
        </p:txBody>
      </p:sp>
      <p:sp>
        <p:nvSpPr>
          <p:cNvPr id="8" name="Footer Placeholder 7"/>
          <p:cNvSpPr>
            <a:spLocks noGrp="1"/>
          </p:cNvSpPr>
          <p:nvPr>
            <p:ph type="ftr" sz="quarter" idx="11"/>
          </p:nvPr>
        </p:nvSpPr>
        <p:spPr/>
        <p:txBody>
          <a:bodyPr/>
          <a:lstStyle/>
          <a:p>
            <a:pPr>
              <a:defRPr/>
            </a:pPr>
            <a:r>
              <a:rPr lang="en-US"/>
              <a:t>TIF 101</a:t>
            </a:r>
          </a:p>
        </p:txBody>
      </p:sp>
      <p:sp>
        <p:nvSpPr>
          <p:cNvPr id="9" name="Slide Number Placeholder 8"/>
          <p:cNvSpPr>
            <a:spLocks noGrp="1"/>
          </p:cNvSpPr>
          <p:nvPr>
            <p:ph type="sldNum" sz="quarter" idx="12"/>
          </p:nvPr>
        </p:nvSpPr>
        <p:spPr/>
        <p:txBody>
          <a:bodyPr/>
          <a:lstStyle/>
          <a:p>
            <a:pPr>
              <a:defRPr/>
            </a:pPr>
            <a:fld id="{924F1C1A-6255-48DF-AD7C-FD9FDFE27649}" type="slidenum">
              <a:rPr lang="en-US" smtClean="0"/>
              <a:pPr>
                <a:defRPr/>
              </a:pPr>
              <a:t>‹#›</a:t>
            </a:fld>
            <a:endParaRPr lang="en-US"/>
          </a:p>
        </p:txBody>
      </p:sp>
    </p:spTree>
    <p:extLst>
      <p:ext uri="{BB962C8B-B14F-4D97-AF65-F5344CB8AC3E}">
        <p14:creationId xmlns:p14="http://schemas.microsoft.com/office/powerpoint/2010/main" val="2782570998"/>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FBB05336-CD15-431D-B639-30659FDBA434}" type="datetime1">
              <a:rPr lang="en-US" smtClean="0"/>
              <a:pPr>
                <a:defRPr/>
              </a:pPr>
              <a:t>10/29/24</a:t>
            </a:fld>
            <a:endParaRPr lang="en-US"/>
          </a:p>
        </p:txBody>
      </p:sp>
      <p:sp>
        <p:nvSpPr>
          <p:cNvPr id="4" name="Footer Placeholder 3"/>
          <p:cNvSpPr>
            <a:spLocks noGrp="1"/>
          </p:cNvSpPr>
          <p:nvPr>
            <p:ph type="ftr" sz="quarter" idx="11"/>
          </p:nvPr>
        </p:nvSpPr>
        <p:spPr/>
        <p:txBody>
          <a:bodyPr/>
          <a:lstStyle/>
          <a:p>
            <a:pPr>
              <a:defRPr/>
            </a:pPr>
            <a:r>
              <a:rPr lang="en-US"/>
              <a:t>TIF 101</a:t>
            </a:r>
          </a:p>
        </p:txBody>
      </p:sp>
      <p:sp>
        <p:nvSpPr>
          <p:cNvPr id="5" name="Slide Number Placeholder 4"/>
          <p:cNvSpPr>
            <a:spLocks noGrp="1"/>
          </p:cNvSpPr>
          <p:nvPr>
            <p:ph type="sldNum" sz="quarter" idx="12"/>
          </p:nvPr>
        </p:nvSpPr>
        <p:spPr/>
        <p:txBody>
          <a:bodyPr/>
          <a:lstStyle/>
          <a:p>
            <a:pPr>
              <a:defRPr/>
            </a:pPr>
            <a:fld id="{924F1C1A-6255-48DF-AD7C-FD9FDFE27649}" type="slidenum">
              <a:rPr lang="en-US" smtClean="0"/>
              <a:pPr>
                <a:defRPr/>
              </a:pPr>
              <a:t>‹#›</a:t>
            </a:fld>
            <a:endParaRPr lang="en-US"/>
          </a:p>
        </p:txBody>
      </p:sp>
    </p:spTree>
    <p:extLst>
      <p:ext uri="{BB962C8B-B14F-4D97-AF65-F5344CB8AC3E}">
        <p14:creationId xmlns:p14="http://schemas.microsoft.com/office/powerpoint/2010/main" val="267003451"/>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BB05336-CD15-431D-B639-30659FDBA434}" type="datetime1">
              <a:rPr lang="en-US" smtClean="0"/>
              <a:pPr>
                <a:defRPr/>
              </a:pPr>
              <a:t>10/29/24</a:t>
            </a:fld>
            <a:endParaRPr lang="en-US"/>
          </a:p>
        </p:txBody>
      </p:sp>
      <p:sp>
        <p:nvSpPr>
          <p:cNvPr id="3" name="Footer Placeholder 2"/>
          <p:cNvSpPr>
            <a:spLocks noGrp="1"/>
          </p:cNvSpPr>
          <p:nvPr>
            <p:ph type="ftr" sz="quarter" idx="11"/>
          </p:nvPr>
        </p:nvSpPr>
        <p:spPr/>
        <p:txBody>
          <a:bodyPr/>
          <a:lstStyle/>
          <a:p>
            <a:pPr>
              <a:defRPr/>
            </a:pPr>
            <a:r>
              <a:rPr lang="en-US"/>
              <a:t>TIF 101</a:t>
            </a:r>
          </a:p>
        </p:txBody>
      </p:sp>
      <p:sp>
        <p:nvSpPr>
          <p:cNvPr id="4" name="Slide Number Placeholder 3"/>
          <p:cNvSpPr>
            <a:spLocks noGrp="1"/>
          </p:cNvSpPr>
          <p:nvPr>
            <p:ph type="sldNum" sz="quarter" idx="12"/>
          </p:nvPr>
        </p:nvSpPr>
        <p:spPr/>
        <p:txBody>
          <a:bodyPr/>
          <a:lstStyle/>
          <a:p>
            <a:pPr>
              <a:defRPr/>
            </a:pPr>
            <a:fld id="{924F1C1A-6255-48DF-AD7C-FD9FDFE27649}" type="slidenum">
              <a:rPr lang="en-US" smtClean="0"/>
              <a:pPr>
                <a:defRPr/>
              </a:pPr>
              <a:t>‹#›</a:t>
            </a:fld>
            <a:endParaRPr lang="en-US"/>
          </a:p>
        </p:txBody>
      </p:sp>
    </p:spTree>
    <p:extLst>
      <p:ext uri="{BB962C8B-B14F-4D97-AF65-F5344CB8AC3E}">
        <p14:creationId xmlns:p14="http://schemas.microsoft.com/office/powerpoint/2010/main" val="1647311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BB05336-CD15-431D-B639-30659FDBA434}" type="datetime1">
              <a:rPr lang="en-US" smtClean="0"/>
              <a:pPr>
                <a:defRPr/>
              </a:pPr>
              <a:t>10/29/24</a:t>
            </a:fld>
            <a:endParaRPr lang="en-US"/>
          </a:p>
        </p:txBody>
      </p:sp>
      <p:sp>
        <p:nvSpPr>
          <p:cNvPr id="6" name="Footer Placeholder 5"/>
          <p:cNvSpPr>
            <a:spLocks noGrp="1"/>
          </p:cNvSpPr>
          <p:nvPr>
            <p:ph type="ftr" sz="quarter" idx="11"/>
          </p:nvPr>
        </p:nvSpPr>
        <p:spPr/>
        <p:txBody>
          <a:bodyPr/>
          <a:lstStyle/>
          <a:p>
            <a:pPr>
              <a:defRPr/>
            </a:pPr>
            <a:r>
              <a:rPr lang="en-US"/>
              <a:t>TIF 101</a:t>
            </a:r>
          </a:p>
        </p:txBody>
      </p:sp>
      <p:sp>
        <p:nvSpPr>
          <p:cNvPr id="7" name="Slide Number Placeholder 6"/>
          <p:cNvSpPr>
            <a:spLocks noGrp="1"/>
          </p:cNvSpPr>
          <p:nvPr>
            <p:ph type="sldNum" sz="quarter" idx="12"/>
          </p:nvPr>
        </p:nvSpPr>
        <p:spPr/>
        <p:txBody>
          <a:bodyPr/>
          <a:lstStyle/>
          <a:p>
            <a:pPr>
              <a:defRPr/>
            </a:pPr>
            <a:fld id="{924F1C1A-6255-48DF-AD7C-FD9FDFE27649}" type="slidenum">
              <a:rPr lang="en-US" smtClean="0"/>
              <a:pPr>
                <a:defRPr/>
              </a:pPr>
              <a:t>‹#›</a:t>
            </a:fld>
            <a:endParaRPr lang="en-US"/>
          </a:p>
        </p:txBody>
      </p:sp>
    </p:spTree>
    <p:extLst>
      <p:ext uri="{BB962C8B-B14F-4D97-AF65-F5344CB8AC3E}">
        <p14:creationId xmlns:p14="http://schemas.microsoft.com/office/powerpoint/2010/main" val="561059333"/>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BB05336-CD15-431D-B639-30659FDBA434}" type="datetime1">
              <a:rPr lang="en-US" smtClean="0"/>
              <a:pPr>
                <a:defRPr/>
              </a:pPr>
              <a:t>10/29/24</a:t>
            </a:fld>
            <a:endParaRPr lang="en-US"/>
          </a:p>
        </p:txBody>
      </p:sp>
      <p:sp>
        <p:nvSpPr>
          <p:cNvPr id="6" name="Footer Placeholder 5"/>
          <p:cNvSpPr>
            <a:spLocks noGrp="1"/>
          </p:cNvSpPr>
          <p:nvPr>
            <p:ph type="ftr" sz="quarter" idx="11"/>
          </p:nvPr>
        </p:nvSpPr>
        <p:spPr/>
        <p:txBody>
          <a:bodyPr/>
          <a:lstStyle/>
          <a:p>
            <a:pPr>
              <a:defRPr/>
            </a:pPr>
            <a:r>
              <a:rPr lang="en-US"/>
              <a:t>TIF 101</a:t>
            </a:r>
          </a:p>
        </p:txBody>
      </p:sp>
      <p:sp>
        <p:nvSpPr>
          <p:cNvPr id="7" name="Slide Number Placeholder 6"/>
          <p:cNvSpPr>
            <a:spLocks noGrp="1"/>
          </p:cNvSpPr>
          <p:nvPr>
            <p:ph type="sldNum" sz="quarter" idx="12"/>
          </p:nvPr>
        </p:nvSpPr>
        <p:spPr/>
        <p:txBody>
          <a:bodyPr/>
          <a:lstStyle/>
          <a:p>
            <a:pPr>
              <a:defRPr/>
            </a:pPr>
            <a:fld id="{924F1C1A-6255-48DF-AD7C-FD9FDFE27649}" type="slidenum">
              <a:rPr lang="en-US" smtClean="0"/>
              <a:pPr>
                <a:defRPr/>
              </a:pPr>
              <a:t>‹#›</a:t>
            </a:fld>
            <a:endParaRPr lang="en-US"/>
          </a:p>
        </p:txBody>
      </p:sp>
    </p:spTree>
    <p:extLst>
      <p:ext uri="{BB962C8B-B14F-4D97-AF65-F5344CB8AC3E}">
        <p14:creationId xmlns:p14="http://schemas.microsoft.com/office/powerpoint/2010/main" val="618225122"/>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BB05336-CD15-431D-B639-30659FDBA434}" type="datetime1">
              <a:rPr lang="en-US" smtClean="0"/>
              <a:pPr>
                <a:defRPr/>
              </a:pPr>
              <a:t>10/29/24</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en-US"/>
              <a:t>TIF 101</a:t>
            </a: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924F1C1A-6255-48DF-AD7C-FD9FDFE27649}" type="slidenum">
              <a:rPr lang="en-US" smtClean="0"/>
              <a:pPr>
                <a:defRPr/>
              </a:pPr>
              <a:t>‹#›</a:t>
            </a:fld>
            <a:endParaRPr lang="en-US"/>
          </a:p>
        </p:txBody>
      </p:sp>
    </p:spTree>
    <p:extLst>
      <p:ext uri="{BB962C8B-B14F-4D97-AF65-F5344CB8AC3E}">
        <p14:creationId xmlns:p14="http://schemas.microsoft.com/office/powerpoint/2010/main" val="2977218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9.jp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hyperlink" Target="http://www.tifreports.com/"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8.jp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9.jp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50.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51.jpg"/></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41.jpg"/></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image" Target="../media/image58.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60.jpg"/></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1" name="Sous-titre 2"/>
          <p:cNvSpPr>
            <a:spLocks noGrp="1"/>
          </p:cNvSpPr>
          <p:nvPr>
            <p:ph type="subTitle" idx="1"/>
          </p:nvPr>
        </p:nvSpPr>
        <p:spPr>
          <a:xfrm>
            <a:off x="1828800" y="4953000"/>
            <a:ext cx="4377005" cy="609600"/>
          </a:xfrm>
        </p:spPr>
        <p:txBody>
          <a:bodyPr>
            <a:noAutofit/>
          </a:bodyPr>
          <a:lstStyle/>
          <a:p>
            <a:pPr algn="ctr" eaLnBrk="1" hangingPunct="1">
              <a:lnSpc>
                <a:spcPct val="80000"/>
              </a:lnSpc>
            </a:pPr>
            <a:r>
              <a:rPr lang="fr-CA" sz="3600" b="1" dirty="0" err="1">
                <a:solidFill>
                  <a:schemeClr val="tx1"/>
                </a:solidFill>
                <a:latin typeface="Arial" panose="020B0604020202020204" pitchFamily="34" charset="0"/>
                <a:cs typeface="Arial" panose="020B0604020202020204" pitchFamily="34" charset="0"/>
              </a:rPr>
              <a:t>October</a:t>
            </a:r>
            <a:r>
              <a:rPr lang="fr-CA" sz="3600" b="1" dirty="0">
                <a:solidFill>
                  <a:schemeClr val="tx1"/>
                </a:solidFill>
                <a:latin typeface="Arial" panose="020B0604020202020204" pitchFamily="34" charset="0"/>
                <a:cs typeface="Arial" panose="020B0604020202020204" pitchFamily="34" charset="0"/>
              </a:rPr>
              <a:t> 30, 2024</a:t>
            </a:r>
            <a:br>
              <a:rPr lang="fr-CA" sz="3600" b="1" dirty="0">
                <a:solidFill>
                  <a:schemeClr val="tx1"/>
                </a:solidFill>
                <a:latin typeface="Arial" panose="020B0604020202020204" pitchFamily="34" charset="0"/>
                <a:cs typeface="Arial" panose="020B0604020202020204" pitchFamily="34" charset="0"/>
              </a:rPr>
            </a:br>
            <a:r>
              <a:rPr lang="fr-CA" sz="3600" b="1" dirty="0">
                <a:solidFill>
                  <a:schemeClr val="tx1"/>
                </a:solidFill>
                <a:latin typeface="Arial" panose="020B0604020202020204" pitchFamily="34" charset="0"/>
                <a:cs typeface="Arial" panose="020B0604020202020204" pitchFamily="34" charset="0"/>
              </a:rPr>
              <a:t>Tom Tresser</a:t>
            </a:r>
            <a:br>
              <a:rPr lang="fr-CA" sz="3600" b="1" dirty="0">
                <a:solidFill>
                  <a:schemeClr val="tx1"/>
                </a:solidFill>
                <a:latin typeface="Arial" panose="020B0604020202020204" pitchFamily="34" charset="0"/>
                <a:cs typeface="Arial" panose="020B0604020202020204" pitchFamily="34" charset="0"/>
              </a:rPr>
            </a:br>
            <a:endParaRPr lang="en-US" sz="3600" b="1" dirty="0">
              <a:solidFill>
                <a:schemeClr val="tx1"/>
              </a:solidFill>
              <a:latin typeface="Arial" panose="020B0604020202020204" pitchFamily="34" charset="0"/>
              <a:cs typeface="Arial" panose="020B0604020202020204" pitchFamily="34" charset="0"/>
            </a:endParaRPr>
          </a:p>
        </p:txBody>
      </p:sp>
      <p:sp>
        <p:nvSpPr>
          <p:cNvPr id="3" name="Rectangle 2"/>
          <p:cNvSpPr/>
          <p:nvPr/>
        </p:nvSpPr>
        <p:spPr>
          <a:xfrm>
            <a:off x="228599" y="2600632"/>
            <a:ext cx="8686800" cy="101566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6000" b="1" cap="none" spc="50" dirty="0">
                <a:ln w="11430"/>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“TIFs &amp; Orland Park”</a:t>
            </a:r>
            <a:endParaRPr lang="en-US" sz="4000" b="1" cap="none" spc="50" dirty="0">
              <a:ln w="11430"/>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pic>
        <p:nvPicPr>
          <p:cNvPr id="8" name="Picture 7" descr="A person speaking into a microphone&#10;&#10;Description automatically generated">
            <a:extLst>
              <a:ext uri="{FF2B5EF4-FFF2-40B4-BE49-F238E27FC236}">
                <a16:creationId xmlns:a16="http://schemas.microsoft.com/office/drawing/2014/main" id="{5C4343BD-7FCB-7841-3B89-9CE131CD11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228600"/>
            <a:ext cx="1752600" cy="1752600"/>
          </a:xfrm>
          <a:prstGeom prst="rect">
            <a:avLst/>
          </a:prstGeom>
        </p:spPr>
      </p:pic>
      <p:pic>
        <p:nvPicPr>
          <p:cNvPr id="10" name="Picture 9" descr="A logo with a light bulb&#10;&#10;Description automatically generated">
            <a:extLst>
              <a:ext uri="{FF2B5EF4-FFF2-40B4-BE49-F238E27FC236}">
                <a16:creationId xmlns:a16="http://schemas.microsoft.com/office/drawing/2014/main" id="{B3022A0E-DB84-2ADA-5DFA-0E0266024A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2168" y="226142"/>
            <a:ext cx="1831309" cy="1752600"/>
          </a:xfrm>
          <a:prstGeom prst="rect">
            <a:avLst/>
          </a:prstGeom>
          <a:ln>
            <a:solidFill>
              <a:schemeClr val="accent1"/>
            </a:solidFill>
          </a:ln>
        </p:spPr>
      </p:pic>
    </p:spTree>
    <p:extLst>
      <p:ext uri="{BB962C8B-B14F-4D97-AF65-F5344CB8AC3E}">
        <p14:creationId xmlns:p14="http://schemas.microsoft.com/office/powerpoint/2010/main" val="453720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C9995769-C807-4291-899C-666FBB1A61F7}" type="slidenum">
              <a:rPr lang="en-US"/>
              <a:pPr>
                <a:defRPr/>
              </a:pPr>
              <a:t>10</a:t>
            </a:fld>
            <a:endParaRPr lang="en-US" dirty="0"/>
          </a:p>
        </p:txBody>
      </p:sp>
      <p:sp>
        <p:nvSpPr>
          <p:cNvPr id="3076" name="Titre 1"/>
          <p:cNvSpPr>
            <a:spLocks noGrp="1"/>
          </p:cNvSpPr>
          <p:nvPr>
            <p:ph type="title" idx="4294967295"/>
          </p:nvPr>
        </p:nvSpPr>
        <p:spPr>
          <a:xfrm>
            <a:off x="0" y="304800"/>
            <a:ext cx="8229600" cy="1143000"/>
          </a:xfrm>
        </p:spPr>
        <p:txBody>
          <a:bodyPr/>
          <a:lstStyle/>
          <a:p>
            <a:pPr eaLnBrk="1" hangingPunct="1"/>
            <a:r>
              <a:rPr lang="fr-CA" u="sng" dirty="0" err="1">
                <a:solidFill>
                  <a:schemeClr val="accent1"/>
                </a:solidFill>
              </a:rPr>
              <a:t>What</a:t>
            </a:r>
            <a:r>
              <a:rPr lang="fr-CA" u="sng" dirty="0">
                <a:solidFill>
                  <a:schemeClr val="accent1"/>
                </a:solidFill>
              </a:rPr>
              <a:t> are </a:t>
            </a:r>
            <a:r>
              <a:rPr lang="fr-CA" u="sng" dirty="0" err="1">
                <a:solidFill>
                  <a:schemeClr val="accent1"/>
                </a:solidFill>
              </a:rPr>
              <a:t>TIFs</a:t>
            </a:r>
            <a:r>
              <a:rPr lang="fr-CA" u="sng" dirty="0">
                <a:solidFill>
                  <a:schemeClr val="accent1"/>
                </a:solidFill>
              </a:rPr>
              <a:t>?</a:t>
            </a:r>
            <a:endParaRPr lang="en-US" u="sng" dirty="0">
              <a:solidFill>
                <a:schemeClr val="accent1"/>
              </a:solidFill>
            </a:endParaRPr>
          </a:p>
        </p:txBody>
      </p:sp>
      <p:sp>
        <p:nvSpPr>
          <p:cNvPr id="8" name="Text Box 6"/>
          <p:cNvSpPr txBox="1">
            <a:spLocks noChangeArrowheads="1"/>
          </p:cNvSpPr>
          <p:nvPr/>
        </p:nvSpPr>
        <p:spPr bwMode="auto">
          <a:xfrm>
            <a:off x="381000" y="1828800"/>
            <a:ext cx="85344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dirty="0"/>
              <a:t>Under state law, areas proposed for TIF designation must possess numerous </a:t>
            </a:r>
            <a:r>
              <a:rPr lang="en-US" sz="2800" dirty="0">
                <a:solidFill>
                  <a:srgbClr val="FF0000"/>
                </a:solidFill>
              </a:rPr>
              <a:t>blighting factors </a:t>
            </a:r>
            <a:r>
              <a:rPr lang="en-US" sz="2800" dirty="0"/>
              <a:t>to be eligible:</a:t>
            </a:r>
          </a:p>
          <a:p>
            <a:endParaRPr lang="en-US" sz="2800" dirty="0"/>
          </a:p>
          <a:p>
            <a:pPr marL="342900" indent="-342900">
              <a:buFont typeface="Arial" pitchFamily="34" charset="0"/>
              <a:buChar char="•"/>
            </a:pPr>
            <a:r>
              <a:rPr lang="en-US" sz="2800" dirty="0"/>
              <a:t>Age</a:t>
            </a:r>
          </a:p>
          <a:p>
            <a:pPr marL="342900" indent="-342900">
              <a:buFont typeface="Arial" pitchFamily="34" charset="0"/>
              <a:buChar char="•"/>
            </a:pPr>
            <a:r>
              <a:rPr lang="en-US" sz="2800" dirty="0"/>
              <a:t>Obsolescence</a:t>
            </a:r>
          </a:p>
          <a:p>
            <a:pPr marL="342900" indent="-342900">
              <a:buFont typeface="Arial" pitchFamily="34" charset="0"/>
              <a:buChar char="•"/>
            </a:pPr>
            <a:r>
              <a:rPr lang="en-US" sz="2800" dirty="0"/>
              <a:t>Code violations</a:t>
            </a:r>
          </a:p>
          <a:p>
            <a:pPr marL="342900" indent="-342900">
              <a:buFont typeface="Arial" pitchFamily="34" charset="0"/>
              <a:buChar char="•"/>
            </a:pPr>
            <a:r>
              <a:rPr lang="en-US" sz="2800" dirty="0"/>
              <a:t>Excessive vacancies</a:t>
            </a:r>
          </a:p>
          <a:p>
            <a:pPr marL="342900" indent="-342900">
              <a:buFont typeface="Arial" pitchFamily="34" charset="0"/>
              <a:buChar char="•"/>
            </a:pPr>
            <a:r>
              <a:rPr lang="en-US" sz="2800" dirty="0"/>
              <a:t>Overcrowding of facilities</a:t>
            </a:r>
          </a:p>
          <a:p>
            <a:pPr eaLnBrk="1" hangingPunct="1">
              <a:spcBef>
                <a:spcPct val="50000"/>
              </a:spcBef>
            </a:pPr>
            <a:endParaRPr lang="en-US" sz="2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127" y="381000"/>
            <a:ext cx="999850" cy="876305"/>
          </a:xfrm>
          <a:prstGeom prst="rect">
            <a:avLst/>
          </a:prstGeom>
        </p:spPr>
      </p:pic>
    </p:spTree>
    <p:extLst>
      <p:ext uri="{BB962C8B-B14F-4D97-AF65-F5344CB8AC3E}">
        <p14:creationId xmlns:p14="http://schemas.microsoft.com/office/powerpoint/2010/main" val="1280404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rge map of a city&#10;&#10;Description automatically generated">
            <a:extLst>
              <a:ext uri="{FF2B5EF4-FFF2-40B4-BE49-F238E27FC236}">
                <a16:creationId xmlns:a16="http://schemas.microsoft.com/office/drawing/2014/main" id="{5160DD0C-94B6-D353-8B1B-EBA483A3D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373" y="1197477"/>
            <a:ext cx="4101350" cy="5393248"/>
          </a:xfrm>
          <a:prstGeom prst="rect">
            <a:avLst/>
          </a:prstGeom>
          <a:ln>
            <a:solidFill>
              <a:schemeClr val="tx1"/>
            </a:solidFill>
          </a:ln>
        </p:spPr>
      </p:pic>
      <p:pic>
        <p:nvPicPr>
          <p:cNvPr id="10" name="Picture 9" descr="A map of chicago with many colored areas&#10;&#10;Description automatically generated">
            <a:extLst>
              <a:ext uri="{FF2B5EF4-FFF2-40B4-BE49-F238E27FC236}">
                <a16:creationId xmlns:a16="http://schemas.microsoft.com/office/drawing/2014/main" id="{02C92CA7-D8EA-6461-7732-586393B02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668" y="1197477"/>
            <a:ext cx="4141134" cy="5393247"/>
          </a:xfrm>
          <a:prstGeom prst="rect">
            <a:avLst/>
          </a:prstGeom>
        </p:spPr>
      </p:pic>
      <p:sp>
        <p:nvSpPr>
          <p:cNvPr id="7" name="Espace réservé du numéro de diapositive 5"/>
          <p:cNvSpPr>
            <a:spLocks noGrp="1"/>
          </p:cNvSpPr>
          <p:nvPr>
            <p:ph type="sldNum" sz="quarter" idx="12"/>
          </p:nvPr>
        </p:nvSpPr>
        <p:spPr/>
        <p:txBody>
          <a:bodyPr/>
          <a:lstStyle/>
          <a:p>
            <a:pPr>
              <a:defRPr/>
            </a:pPr>
            <a:fld id="{DF00D1CF-1590-4A11-96D6-506307D3B3F2}" type="slidenum">
              <a:rPr lang="en-US"/>
              <a:pPr>
                <a:defRPr/>
              </a:pPr>
              <a:t>11</a:t>
            </a:fld>
            <a:endParaRPr lang="en-US"/>
          </a:p>
        </p:txBody>
      </p:sp>
      <p:sp>
        <p:nvSpPr>
          <p:cNvPr id="5124" name="Titre 1"/>
          <p:cNvSpPr>
            <a:spLocks noGrp="1"/>
          </p:cNvSpPr>
          <p:nvPr>
            <p:ph type="title" idx="4294967295"/>
          </p:nvPr>
        </p:nvSpPr>
        <p:spPr>
          <a:xfrm>
            <a:off x="0" y="228600"/>
            <a:ext cx="8229600" cy="914400"/>
          </a:xfrm>
        </p:spPr>
        <p:txBody>
          <a:bodyPr/>
          <a:lstStyle/>
          <a:p>
            <a:pPr eaLnBrk="1" hangingPunct="1"/>
            <a:r>
              <a:rPr lang="fr-CA" u="sng" dirty="0" err="1">
                <a:solidFill>
                  <a:schemeClr val="accent1"/>
                </a:solidFill>
              </a:rPr>
              <a:t>Where</a:t>
            </a:r>
            <a:r>
              <a:rPr lang="fr-CA" u="sng" dirty="0">
                <a:solidFill>
                  <a:schemeClr val="accent1"/>
                </a:solidFill>
              </a:rPr>
              <a:t> are </a:t>
            </a:r>
            <a:r>
              <a:rPr lang="fr-CA" u="sng" dirty="0" err="1">
                <a:solidFill>
                  <a:schemeClr val="accent1"/>
                </a:solidFill>
              </a:rPr>
              <a:t>TIFs</a:t>
            </a:r>
            <a:r>
              <a:rPr lang="fr-CA" u="sng" dirty="0">
                <a:solidFill>
                  <a:schemeClr val="accent1"/>
                </a:solidFill>
              </a:rPr>
              <a:t>?</a:t>
            </a:r>
            <a:endParaRPr lang="en-US" u="sng" dirty="0">
              <a:solidFill>
                <a:schemeClr val="accent1"/>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054" y="228600"/>
            <a:ext cx="999850" cy="876305"/>
          </a:xfrm>
          <a:prstGeom prst="rect">
            <a:avLst/>
          </a:prstGeom>
        </p:spPr>
      </p:pic>
      <p:sp>
        <p:nvSpPr>
          <p:cNvPr id="9" name="TextBox 8">
            <a:extLst>
              <a:ext uri="{FF2B5EF4-FFF2-40B4-BE49-F238E27FC236}">
                <a16:creationId xmlns:a16="http://schemas.microsoft.com/office/drawing/2014/main" id="{D3382690-7A98-4FDA-9B9F-C8F0AC515F3C}"/>
              </a:ext>
            </a:extLst>
          </p:cNvPr>
          <p:cNvSpPr txBox="1"/>
          <p:nvPr/>
        </p:nvSpPr>
        <p:spPr>
          <a:xfrm>
            <a:off x="381000" y="5257800"/>
            <a:ext cx="1529862" cy="830997"/>
          </a:xfrm>
          <a:prstGeom prst="rect">
            <a:avLst/>
          </a:prstGeom>
          <a:solidFill>
            <a:srgbClr val="00B0F0"/>
          </a:solidFill>
          <a:ln w="76200">
            <a:solidFill>
              <a:schemeClr val="tx1"/>
            </a:solidFill>
          </a:ln>
        </p:spPr>
        <p:txBody>
          <a:bodyPr wrap="square" rtlCol="0">
            <a:spAutoFit/>
          </a:bodyPr>
          <a:lstStyle/>
          <a:p>
            <a:r>
              <a:rPr lang="en-US" sz="1600" b="1" dirty="0"/>
              <a:t>34% of ALL of Chicago is in </a:t>
            </a:r>
          </a:p>
          <a:p>
            <a:r>
              <a:rPr lang="en-US" sz="1600" b="1" dirty="0"/>
              <a:t>a TIF!</a:t>
            </a:r>
          </a:p>
        </p:txBody>
      </p:sp>
      <p:grpSp>
        <p:nvGrpSpPr>
          <p:cNvPr id="13" name="Group 12">
            <a:extLst>
              <a:ext uri="{FF2B5EF4-FFF2-40B4-BE49-F238E27FC236}">
                <a16:creationId xmlns:a16="http://schemas.microsoft.com/office/drawing/2014/main" id="{08934CE7-FE51-BBF3-8B0C-CB083238F487}"/>
              </a:ext>
            </a:extLst>
          </p:cNvPr>
          <p:cNvGrpSpPr/>
          <p:nvPr/>
        </p:nvGrpSpPr>
        <p:grpSpPr>
          <a:xfrm>
            <a:off x="3265449" y="2971800"/>
            <a:ext cx="3276600" cy="2523768"/>
            <a:chOff x="3265449" y="2971800"/>
            <a:chExt cx="3276600" cy="2523768"/>
          </a:xfrm>
        </p:grpSpPr>
        <p:sp>
          <p:nvSpPr>
            <p:cNvPr id="5" name="TextBox 4"/>
            <p:cNvSpPr txBox="1"/>
            <p:nvPr/>
          </p:nvSpPr>
          <p:spPr>
            <a:xfrm>
              <a:off x="3265449" y="2971800"/>
              <a:ext cx="3276600" cy="2523768"/>
            </a:xfrm>
            <a:prstGeom prst="rect">
              <a:avLst/>
            </a:prstGeom>
            <a:solidFill>
              <a:srgbClr val="FFFF00"/>
            </a:solidFill>
            <a:ln w="19050">
              <a:solidFill>
                <a:schemeClr val="tx1"/>
              </a:solidFill>
              <a:prstDash val="dash"/>
            </a:ln>
          </p:spPr>
          <p:txBody>
            <a:bodyPr wrap="square" rtlCol="0">
              <a:spAutoFit/>
            </a:bodyPr>
            <a:lstStyle/>
            <a:p>
              <a:pPr algn="ctr"/>
              <a:r>
                <a:rPr lang="en-US" sz="2800" u="sng" dirty="0">
                  <a:solidFill>
                    <a:srgbClr val="FF0000"/>
                  </a:solidFill>
                  <a:effectLst>
                    <a:outerShdw blurRad="38100" dist="38100" dir="2700000" algn="tl">
                      <a:srgbClr val="000000">
                        <a:alpha val="43137"/>
                      </a:srgbClr>
                    </a:outerShdw>
                  </a:effectLst>
                </a:rPr>
                <a:t>2023</a:t>
              </a:r>
              <a:br>
                <a:rPr lang="en-US" sz="2800" dirty="0">
                  <a:solidFill>
                    <a:srgbClr val="FF0000"/>
                  </a:solidFill>
                  <a:effectLst>
                    <a:outerShdw blurRad="38100" dist="38100" dir="2700000" algn="tl">
                      <a:srgbClr val="000000">
                        <a:alpha val="43137"/>
                      </a:srgbClr>
                    </a:outerShdw>
                  </a:effectLst>
                </a:rPr>
              </a:br>
              <a:r>
                <a:rPr lang="en-US" sz="2800" dirty="0">
                  <a:solidFill>
                    <a:srgbClr val="FF0000"/>
                  </a:solidFill>
                  <a:effectLst>
                    <a:outerShdw blurRad="38100" dist="38100" dir="2700000" algn="tl">
                      <a:srgbClr val="000000">
                        <a:alpha val="43137"/>
                      </a:srgbClr>
                    </a:outerShdw>
                  </a:effectLst>
                </a:rPr>
                <a:t>Chicago = 124 </a:t>
              </a:r>
              <a:br>
                <a:rPr lang="en-US" sz="2800" dirty="0">
                  <a:solidFill>
                    <a:srgbClr val="FF0000"/>
                  </a:solidFill>
                  <a:effectLst>
                    <a:outerShdw blurRad="38100" dist="38100" dir="2700000" algn="tl">
                      <a:srgbClr val="000000">
                        <a:alpha val="43137"/>
                      </a:srgbClr>
                    </a:outerShdw>
                  </a:effectLst>
                </a:rPr>
              </a:br>
              <a:r>
                <a:rPr lang="en-US" sz="2800" dirty="0">
                  <a:solidFill>
                    <a:srgbClr val="FF0000"/>
                  </a:solidFill>
                  <a:effectLst>
                    <a:outerShdw blurRad="38100" dist="38100" dir="2700000" algn="tl">
                      <a:srgbClr val="000000">
                        <a:alpha val="43137"/>
                      </a:srgbClr>
                    </a:outerShdw>
                  </a:effectLst>
                </a:rPr>
                <a:t>Suburbs = 309 </a:t>
              </a:r>
              <a:r>
                <a:rPr lang="en-US" sz="1600" dirty="0">
                  <a:solidFill>
                    <a:srgbClr val="FF0000"/>
                  </a:solidFill>
                  <a:effectLst>
                    <a:outerShdw blurRad="38100" dist="38100" dir="2700000" algn="tl">
                      <a:srgbClr val="000000">
                        <a:alpha val="43137"/>
                      </a:srgbClr>
                    </a:outerShdw>
                  </a:effectLst>
                </a:rPr>
                <a:t> </a:t>
              </a:r>
            </a:p>
            <a:p>
              <a:pPr algn="ctr"/>
              <a:br>
                <a:rPr lang="en-US" sz="2800" u="sng" dirty="0">
                  <a:solidFill>
                    <a:srgbClr val="FF0000"/>
                  </a:solidFill>
                  <a:effectLst>
                    <a:outerShdw blurRad="38100" dist="38100" dir="2700000" algn="tl">
                      <a:srgbClr val="000000">
                        <a:alpha val="43137"/>
                      </a:srgbClr>
                    </a:outerShdw>
                  </a:effectLst>
                </a:rPr>
              </a:br>
              <a:r>
                <a:rPr lang="en-US" sz="2800" u="sng" dirty="0">
                  <a:solidFill>
                    <a:srgbClr val="FF0000"/>
                  </a:solidFill>
                  <a:effectLst>
                    <a:outerShdw blurRad="38100" dist="38100" dir="2700000" algn="tl">
                      <a:srgbClr val="000000">
                        <a:alpha val="43137"/>
                      </a:srgbClr>
                    </a:outerShdw>
                  </a:effectLst>
                </a:rPr>
                <a:t>Cook County = 433</a:t>
              </a:r>
            </a:p>
            <a:p>
              <a:endParaRPr lang="en-US" dirty="0"/>
            </a:p>
          </p:txBody>
        </p:sp>
        <p:sp>
          <p:nvSpPr>
            <p:cNvPr id="2" name="Right Brace 1">
              <a:extLst>
                <a:ext uri="{FF2B5EF4-FFF2-40B4-BE49-F238E27FC236}">
                  <a16:creationId xmlns:a16="http://schemas.microsoft.com/office/drawing/2014/main" id="{685ACA0C-7C5F-4403-9E7D-1C109FE9944E}"/>
                </a:ext>
              </a:extLst>
            </p:cNvPr>
            <p:cNvSpPr/>
            <p:nvPr/>
          </p:nvSpPr>
          <p:spPr>
            <a:xfrm rot="5400000">
              <a:off x="4655665" y="3229111"/>
              <a:ext cx="496167" cy="2525572"/>
            </a:xfrm>
            <a:prstGeom prst="rightBrace">
              <a:avLst>
                <a:gd name="adj1" fmla="val 0"/>
                <a:gd name="adj2" fmla="val 49436"/>
              </a:avLst>
            </a:prstGeom>
            <a:noFill/>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 name="TextBox 13">
            <a:extLst>
              <a:ext uri="{FF2B5EF4-FFF2-40B4-BE49-F238E27FC236}">
                <a16:creationId xmlns:a16="http://schemas.microsoft.com/office/drawing/2014/main" id="{456A81D5-382F-B53F-874F-E9DE40F3D5CC}"/>
              </a:ext>
            </a:extLst>
          </p:cNvPr>
          <p:cNvSpPr txBox="1"/>
          <p:nvPr/>
        </p:nvSpPr>
        <p:spPr>
          <a:xfrm>
            <a:off x="4903748" y="5688695"/>
            <a:ext cx="1905000" cy="369332"/>
          </a:xfrm>
          <a:prstGeom prst="rect">
            <a:avLst/>
          </a:prstGeom>
          <a:solidFill>
            <a:srgbClr val="FFFF00"/>
          </a:solidFill>
          <a:ln>
            <a:solidFill>
              <a:srgbClr val="002060"/>
            </a:solidFill>
            <a:prstDash val="dash"/>
          </a:ln>
        </p:spPr>
        <p:txBody>
          <a:bodyPr wrap="square" rtlCol="0">
            <a:spAutoFit/>
          </a:bodyPr>
          <a:lstStyle/>
          <a:p>
            <a:r>
              <a:rPr lang="en-US" dirty="0"/>
              <a:t>98 municipalities</a:t>
            </a:r>
          </a:p>
        </p:txBody>
      </p:sp>
    </p:spTree>
    <p:extLst>
      <p:ext uri="{BB962C8B-B14F-4D97-AF65-F5344CB8AC3E}">
        <p14:creationId xmlns:p14="http://schemas.microsoft.com/office/powerpoint/2010/main" val="681482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DF00D1CF-1590-4A11-96D6-506307D3B3F2}" type="slidenum">
              <a:rPr lang="en-US"/>
              <a:pPr>
                <a:defRPr/>
              </a:pPr>
              <a:t>12</a:t>
            </a:fld>
            <a:endParaRPr lang="en-US"/>
          </a:p>
        </p:txBody>
      </p:sp>
      <p:sp>
        <p:nvSpPr>
          <p:cNvPr id="5124" name="Titre 1"/>
          <p:cNvSpPr>
            <a:spLocks noGrp="1"/>
          </p:cNvSpPr>
          <p:nvPr>
            <p:ph type="title" idx="4294967295"/>
          </p:nvPr>
        </p:nvSpPr>
        <p:spPr>
          <a:xfrm>
            <a:off x="0" y="228600"/>
            <a:ext cx="8229600" cy="914400"/>
          </a:xfrm>
        </p:spPr>
        <p:txBody>
          <a:bodyPr/>
          <a:lstStyle/>
          <a:p>
            <a:pPr eaLnBrk="1" hangingPunct="1"/>
            <a:r>
              <a:rPr lang="fr-CA" u="sng" dirty="0" err="1">
                <a:solidFill>
                  <a:schemeClr val="accent1"/>
                </a:solidFill>
              </a:rPr>
              <a:t>Where</a:t>
            </a:r>
            <a:r>
              <a:rPr lang="fr-CA" u="sng" dirty="0">
                <a:solidFill>
                  <a:schemeClr val="accent1"/>
                </a:solidFill>
              </a:rPr>
              <a:t> are </a:t>
            </a:r>
            <a:r>
              <a:rPr lang="fr-CA" u="sng" dirty="0" err="1">
                <a:solidFill>
                  <a:schemeClr val="accent1"/>
                </a:solidFill>
              </a:rPr>
              <a:t>TIFs</a:t>
            </a:r>
            <a:r>
              <a:rPr lang="fr-CA" u="sng" dirty="0">
                <a:solidFill>
                  <a:schemeClr val="accent1"/>
                </a:solidFill>
              </a:rPr>
              <a:t>?</a:t>
            </a:r>
            <a:endParaRPr lang="en-US" u="sng" dirty="0">
              <a:solidFill>
                <a:schemeClr val="accent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054" y="228600"/>
            <a:ext cx="999850" cy="876305"/>
          </a:xfrm>
          <a:prstGeom prst="rect">
            <a:avLst/>
          </a:prstGeom>
        </p:spPr>
      </p:pic>
      <p:sp>
        <p:nvSpPr>
          <p:cNvPr id="11" name="TextBox 10">
            <a:extLst>
              <a:ext uri="{FF2B5EF4-FFF2-40B4-BE49-F238E27FC236}">
                <a16:creationId xmlns:a16="http://schemas.microsoft.com/office/drawing/2014/main" id="{AAF2D991-C05D-A53F-0221-46818705F52C}"/>
              </a:ext>
            </a:extLst>
          </p:cNvPr>
          <p:cNvSpPr txBox="1"/>
          <p:nvPr/>
        </p:nvSpPr>
        <p:spPr>
          <a:xfrm>
            <a:off x="2209800" y="6341405"/>
            <a:ext cx="5048821" cy="276999"/>
          </a:xfrm>
          <a:prstGeom prst="rect">
            <a:avLst/>
          </a:prstGeom>
          <a:noFill/>
        </p:spPr>
        <p:txBody>
          <a:bodyPr wrap="square" rtlCol="0">
            <a:spAutoFit/>
          </a:bodyPr>
          <a:lstStyle/>
          <a:p>
            <a:r>
              <a:rPr lang="en-US" sz="1200" dirty="0"/>
              <a:t>Source: Cook County Assessor’s Office – 1/17/23 presentation</a:t>
            </a:r>
          </a:p>
        </p:txBody>
      </p:sp>
      <p:pic>
        <p:nvPicPr>
          <p:cNvPr id="13" name="Picture 12" descr="Diagram&#10;&#10;Description automatically generated">
            <a:extLst>
              <a:ext uri="{FF2B5EF4-FFF2-40B4-BE49-F238E27FC236}">
                <a16:creationId xmlns:a16="http://schemas.microsoft.com/office/drawing/2014/main" id="{EB6F775C-5860-BF38-F319-904431490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453" y="1447800"/>
            <a:ext cx="7796347" cy="4543425"/>
          </a:xfrm>
          <a:prstGeom prst="rect">
            <a:avLst/>
          </a:prstGeom>
        </p:spPr>
      </p:pic>
    </p:spTree>
    <p:extLst>
      <p:ext uri="{BB962C8B-B14F-4D97-AF65-F5344CB8AC3E}">
        <p14:creationId xmlns:p14="http://schemas.microsoft.com/office/powerpoint/2010/main" val="3981509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B793B2-E420-4832-BFC6-488A15DCC62F}" type="slidenum">
              <a:rPr lang="en-US" smtClean="0"/>
              <a:pPr>
                <a:defRPr/>
              </a:pPr>
              <a:t>13</a:t>
            </a:fld>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 y="190271"/>
            <a:ext cx="5362575" cy="4826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847063">
            <a:off x="5103165" y="387435"/>
            <a:ext cx="3816959" cy="2308324"/>
          </a:xfrm>
          <a:prstGeom prst="rect">
            <a:avLst/>
          </a:prstGeom>
          <a:noFill/>
        </p:spPr>
        <p:txBody>
          <a:bodyPr wrap="square" rtlCol="0">
            <a:spAutoFit/>
          </a:bodyPr>
          <a:lstStyle/>
          <a:p>
            <a:pPr algn="ctr"/>
            <a:r>
              <a:rPr lang="en-US" sz="4800" dirty="0">
                <a:solidFill>
                  <a:srgbClr val="FF0000"/>
                </a:solidFill>
                <a:latin typeface="Showcard Gothic" panose="04020904020102020604" pitchFamily="82" charset="0"/>
              </a:rPr>
              <a:t>Chicago</a:t>
            </a:r>
            <a:br>
              <a:rPr lang="en-US" sz="4800" dirty="0">
                <a:solidFill>
                  <a:srgbClr val="FF0000"/>
                </a:solidFill>
                <a:latin typeface="Showcard Gothic" panose="04020904020102020604" pitchFamily="82" charset="0"/>
              </a:rPr>
            </a:br>
            <a:r>
              <a:rPr lang="en-US" sz="4800" dirty="0">
                <a:solidFill>
                  <a:srgbClr val="FF0000"/>
                </a:solidFill>
                <a:latin typeface="Showcard Gothic" panose="04020904020102020604" pitchFamily="82" charset="0"/>
              </a:rPr>
              <a:t>TIFs have </a:t>
            </a:r>
          </a:p>
          <a:p>
            <a:pPr algn="ctr"/>
            <a:r>
              <a:rPr lang="en-US" sz="4800" dirty="0">
                <a:solidFill>
                  <a:srgbClr val="FF0000"/>
                </a:solidFill>
                <a:latin typeface="Showcard Gothic" panose="04020904020102020604" pitchFamily="82" charset="0"/>
              </a:rPr>
              <a:t>RUN AMOK!</a:t>
            </a:r>
          </a:p>
        </p:txBody>
      </p:sp>
      <p:sp>
        <p:nvSpPr>
          <p:cNvPr id="6" name="TextBox 5"/>
          <p:cNvSpPr txBox="1"/>
          <p:nvPr/>
        </p:nvSpPr>
        <p:spPr>
          <a:xfrm rot="21225230">
            <a:off x="537835" y="3351387"/>
            <a:ext cx="7453746" cy="646331"/>
          </a:xfrm>
          <a:prstGeom prst="rect">
            <a:avLst/>
          </a:prstGeom>
          <a:solidFill>
            <a:srgbClr val="FFFF00"/>
          </a:solidFill>
          <a:ln w="38100">
            <a:solidFill>
              <a:schemeClr val="tx1"/>
            </a:solidFill>
            <a:prstDash val="dash"/>
          </a:ln>
        </p:spPr>
        <p:txBody>
          <a:bodyPr wrap="square" rtlCol="0">
            <a:spAutoFit/>
          </a:bodyPr>
          <a:lstStyle/>
          <a:p>
            <a:pPr algn="ctr"/>
            <a:r>
              <a:rPr lang="en-US" sz="3600" dirty="0">
                <a:solidFill>
                  <a:srgbClr val="FF0000"/>
                </a:solidFill>
                <a:latin typeface="Showcard Gothic" panose="04020904020102020604" pitchFamily="82" charset="0"/>
              </a:rPr>
              <a:t>124 active TIFs in 2023</a:t>
            </a:r>
          </a:p>
        </p:txBody>
      </p:sp>
      <p:sp>
        <p:nvSpPr>
          <p:cNvPr id="7" name="TextBox 6"/>
          <p:cNvSpPr txBox="1"/>
          <p:nvPr/>
        </p:nvSpPr>
        <p:spPr>
          <a:xfrm rot="21225230">
            <a:off x="171897" y="4129544"/>
            <a:ext cx="8800206" cy="646331"/>
          </a:xfrm>
          <a:prstGeom prst="rect">
            <a:avLst/>
          </a:prstGeom>
          <a:solidFill>
            <a:srgbClr val="FFFF00"/>
          </a:solidFill>
          <a:ln w="38100">
            <a:solidFill>
              <a:schemeClr val="tx1"/>
            </a:solidFill>
            <a:prstDash val="dash"/>
          </a:ln>
        </p:spPr>
        <p:txBody>
          <a:bodyPr wrap="square" rtlCol="0">
            <a:spAutoFit/>
          </a:bodyPr>
          <a:lstStyle/>
          <a:p>
            <a:pPr algn="ctr"/>
            <a:r>
              <a:rPr lang="en-US" sz="3600" dirty="0">
                <a:solidFill>
                  <a:srgbClr val="FF0000"/>
                </a:solidFill>
                <a:latin typeface="Showcard Gothic" panose="04020904020102020604" pitchFamily="82" charset="0"/>
              </a:rPr>
              <a:t>$1.2 Billion removed in 2023  </a:t>
            </a:r>
          </a:p>
        </p:txBody>
      </p:sp>
      <p:sp>
        <p:nvSpPr>
          <p:cNvPr id="8" name="TextBox 7"/>
          <p:cNvSpPr txBox="1"/>
          <p:nvPr/>
        </p:nvSpPr>
        <p:spPr>
          <a:xfrm rot="21225230">
            <a:off x="1402961" y="5659594"/>
            <a:ext cx="7631859" cy="646331"/>
          </a:xfrm>
          <a:prstGeom prst="rect">
            <a:avLst/>
          </a:prstGeom>
          <a:solidFill>
            <a:srgbClr val="FFFF00"/>
          </a:solidFill>
          <a:ln w="38100">
            <a:solidFill>
              <a:schemeClr val="tx1"/>
            </a:solidFill>
            <a:prstDash val="dash"/>
          </a:ln>
        </p:spPr>
        <p:txBody>
          <a:bodyPr wrap="square" rtlCol="0">
            <a:spAutoFit/>
          </a:bodyPr>
          <a:lstStyle/>
          <a:p>
            <a:pPr algn="ctr"/>
            <a:r>
              <a:rPr lang="en-US" sz="3600" dirty="0">
                <a:solidFill>
                  <a:srgbClr val="FF0000"/>
                </a:solidFill>
                <a:latin typeface="Showcard Gothic" panose="04020904020102020604" pitchFamily="82" charset="0"/>
              </a:rPr>
              <a:t>$12.4 Billion removed since 1986  </a:t>
            </a:r>
          </a:p>
        </p:txBody>
      </p:sp>
      <p:pic>
        <p:nvPicPr>
          <p:cNvPr id="9" name="Picture 8">
            <a:extLst>
              <a:ext uri="{FF2B5EF4-FFF2-40B4-BE49-F238E27FC236}">
                <a16:creationId xmlns:a16="http://schemas.microsoft.com/office/drawing/2014/main" id="{AB3F3708-E784-4AA1-984F-34CC0012AB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90271"/>
            <a:ext cx="999850" cy="876305"/>
          </a:xfrm>
          <a:prstGeom prst="rect">
            <a:avLst/>
          </a:prstGeom>
        </p:spPr>
      </p:pic>
      <p:sp>
        <p:nvSpPr>
          <p:cNvPr id="10" name="TextBox 9">
            <a:extLst>
              <a:ext uri="{FF2B5EF4-FFF2-40B4-BE49-F238E27FC236}">
                <a16:creationId xmlns:a16="http://schemas.microsoft.com/office/drawing/2014/main" id="{B644B369-9294-4697-84F1-EFA127893278}"/>
              </a:ext>
            </a:extLst>
          </p:cNvPr>
          <p:cNvSpPr txBox="1"/>
          <p:nvPr/>
        </p:nvSpPr>
        <p:spPr>
          <a:xfrm rot="21225230">
            <a:off x="313841" y="4914584"/>
            <a:ext cx="8800206" cy="646331"/>
          </a:xfrm>
          <a:prstGeom prst="rect">
            <a:avLst/>
          </a:prstGeom>
          <a:solidFill>
            <a:srgbClr val="FFFF00"/>
          </a:solidFill>
          <a:ln w="38100">
            <a:solidFill>
              <a:schemeClr val="tx1"/>
            </a:solidFill>
            <a:prstDash val="dash"/>
          </a:ln>
        </p:spPr>
        <p:txBody>
          <a:bodyPr wrap="square" rtlCol="0">
            <a:spAutoFit/>
          </a:bodyPr>
          <a:lstStyle/>
          <a:p>
            <a:pPr algn="ctr"/>
            <a:r>
              <a:rPr lang="en-US" sz="3600" dirty="0">
                <a:solidFill>
                  <a:srgbClr val="FF0000"/>
                </a:solidFill>
                <a:latin typeface="Showcard Gothic" panose="04020904020102020604" pitchFamily="82" charset="0"/>
              </a:rPr>
              <a:t>$409.7 million spent in 2023 </a:t>
            </a:r>
          </a:p>
        </p:txBody>
      </p:sp>
    </p:spTree>
    <p:extLst>
      <p:ext uri="{BB962C8B-B14F-4D97-AF65-F5344CB8AC3E}">
        <p14:creationId xmlns:p14="http://schemas.microsoft.com/office/powerpoint/2010/main" val="160660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B793B2-E420-4832-BFC6-488A15DCC62F}" type="slidenum">
              <a:rPr lang="en-US" smtClean="0"/>
              <a:pPr>
                <a:defRPr/>
              </a:pPr>
              <a:t>14</a:t>
            </a:fld>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6344"/>
            <a:ext cx="4571116" cy="4114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574026">
            <a:off x="4023428" y="491145"/>
            <a:ext cx="2257733" cy="923330"/>
          </a:xfrm>
          <a:prstGeom prst="rect">
            <a:avLst/>
          </a:prstGeom>
          <a:noFill/>
        </p:spPr>
        <p:txBody>
          <a:bodyPr wrap="square" rtlCol="0">
            <a:spAutoFit/>
          </a:bodyPr>
          <a:lstStyle/>
          <a:p>
            <a:pPr algn="ctr"/>
            <a:r>
              <a:rPr lang="en-US" dirty="0">
                <a:solidFill>
                  <a:srgbClr val="FF0000"/>
                </a:solidFill>
                <a:latin typeface="Showcard Gothic" panose="04020904020102020604" pitchFamily="82" charset="0"/>
              </a:rPr>
              <a:t>Cook county</a:t>
            </a:r>
            <a:br>
              <a:rPr lang="en-US" dirty="0">
                <a:solidFill>
                  <a:srgbClr val="FF0000"/>
                </a:solidFill>
                <a:latin typeface="Showcard Gothic" panose="04020904020102020604" pitchFamily="82" charset="0"/>
              </a:rPr>
            </a:br>
            <a:r>
              <a:rPr lang="en-US" dirty="0">
                <a:solidFill>
                  <a:srgbClr val="FF0000"/>
                </a:solidFill>
                <a:latin typeface="Showcard Gothic" panose="04020904020102020604" pitchFamily="82" charset="0"/>
              </a:rPr>
              <a:t>TIFs HAVE RUN AMOK!</a:t>
            </a:r>
          </a:p>
        </p:txBody>
      </p:sp>
      <p:pic>
        <p:nvPicPr>
          <p:cNvPr id="6" name="Picture 5">
            <a:extLst>
              <a:ext uri="{FF2B5EF4-FFF2-40B4-BE49-F238E27FC236}">
                <a16:creationId xmlns:a16="http://schemas.microsoft.com/office/drawing/2014/main" id="{C0FA785D-C548-4757-A279-ECBA61E36F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6950" y="152400"/>
            <a:ext cx="999850" cy="876305"/>
          </a:xfrm>
          <a:prstGeom prst="rect">
            <a:avLst/>
          </a:prstGeom>
        </p:spPr>
      </p:pic>
      <p:pic>
        <p:nvPicPr>
          <p:cNvPr id="5" name="Picture 4" descr="A graph showing the number of companies in the us&#10;&#10;Description automatically generated with medium confidence">
            <a:extLst>
              <a:ext uri="{FF2B5EF4-FFF2-40B4-BE49-F238E27FC236}">
                <a16:creationId xmlns:a16="http://schemas.microsoft.com/office/drawing/2014/main" id="{7BE6D464-502A-00CF-0334-DD7080BEDD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865310"/>
            <a:ext cx="8534400" cy="4992690"/>
          </a:xfrm>
          <a:prstGeom prst="rect">
            <a:avLst/>
          </a:prstGeom>
          <a:ln>
            <a:solidFill>
              <a:schemeClr val="tx1"/>
            </a:solidFill>
          </a:ln>
        </p:spPr>
      </p:pic>
    </p:spTree>
    <p:extLst>
      <p:ext uri="{BB962C8B-B14F-4D97-AF65-F5344CB8AC3E}">
        <p14:creationId xmlns:p14="http://schemas.microsoft.com/office/powerpoint/2010/main" val="2607671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p:txBody>
          <a:bodyPr/>
          <a:lstStyle/>
          <a:p>
            <a:pPr>
              <a:defRPr/>
            </a:pPr>
            <a:fld id="{F5EA5D7A-2C60-4922-9F88-04F5ADDD2B03}" type="slidenum">
              <a:rPr lang="en-US"/>
              <a:pPr>
                <a:defRPr/>
              </a:pPr>
              <a:t>15</a:t>
            </a:fld>
            <a:endParaRPr lang="en-US"/>
          </a:p>
        </p:txBody>
      </p:sp>
      <p:grpSp>
        <p:nvGrpSpPr>
          <p:cNvPr id="7" name="Group 6"/>
          <p:cNvGrpSpPr/>
          <p:nvPr/>
        </p:nvGrpSpPr>
        <p:grpSpPr>
          <a:xfrm>
            <a:off x="734144" y="236818"/>
            <a:ext cx="7848600" cy="6380833"/>
            <a:chOff x="391707" y="173208"/>
            <a:chExt cx="6257009" cy="4509516"/>
          </a:xfrm>
          <a:effectLst>
            <a:glow rad="279400">
              <a:schemeClr val="accent2">
                <a:satMod val="175000"/>
                <a:alpha val="53000"/>
              </a:schemeClr>
            </a:glow>
          </a:effectLst>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707" y="173208"/>
              <a:ext cx="6257009" cy="4509516"/>
            </a:xfrm>
            <a:prstGeom prst="rect">
              <a:avLst/>
            </a:prstGeom>
            <a:ln w="25400">
              <a:solidFill>
                <a:srgbClr val="FF0000"/>
              </a:solidFill>
            </a:ln>
          </p:spPr>
        </p:pic>
        <p:sp>
          <p:nvSpPr>
            <p:cNvPr id="6" name="TextBox 5"/>
            <p:cNvSpPr txBox="1"/>
            <p:nvPr/>
          </p:nvSpPr>
          <p:spPr>
            <a:xfrm>
              <a:off x="2971800" y="2287572"/>
              <a:ext cx="1060202" cy="282769"/>
            </a:xfrm>
            <a:prstGeom prst="rect">
              <a:avLst/>
            </a:prstGeom>
            <a:noFill/>
            <a:ln w="25400">
              <a:solidFill>
                <a:srgbClr val="FF0000"/>
              </a:solidFill>
            </a:ln>
          </p:spPr>
          <p:txBody>
            <a:bodyPr wrap="square" rtlCol="0">
              <a:spAutoFit/>
            </a:bodyPr>
            <a:lstStyle/>
            <a:p>
              <a:r>
                <a:rPr lang="en-US" sz="2000" b="1" dirty="0">
                  <a:solidFill>
                    <a:schemeClr val="bg1"/>
                  </a:solidFill>
                </a:rPr>
                <a:t>  Mr. TIF</a:t>
              </a: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237" y="4495800"/>
            <a:ext cx="2011181" cy="1752600"/>
          </a:xfrm>
          <a:prstGeom prst="rect">
            <a:avLst/>
          </a:prstGeom>
          <a:ln w="15875">
            <a:solidFill>
              <a:schemeClr val="tx1"/>
            </a:solidFill>
          </a:ln>
        </p:spPr>
      </p:pic>
      <p:sp>
        <p:nvSpPr>
          <p:cNvPr id="21508" name="Text Box 2"/>
          <p:cNvSpPr txBox="1">
            <a:spLocks noChangeArrowheads="1"/>
          </p:cNvSpPr>
          <p:nvPr/>
        </p:nvSpPr>
        <p:spPr bwMode="auto">
          <a:xfrm rot="20624544">
            <a:off x="1603" y="1506612"/>
            <a:ext cx="9076722" cy="1446550"/>
          </a:xfrm>
          <a:prstGeom prst="rect">
            <a:avLst/>
          </a:prstGeom>
          <a:solidFill>
            <a:schemeClr val="bg1"/>
          </a:solidFill>
          <a:ln w="381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dirty="0">
                <a:latin typeface="Arial Unicode MS" pitchFamily="34" charset="-128"/>
              </a:rPr>
              <a:t>CHICAGO HAD </a:t>
            </a:r>
            <a:br>
              <a:rPr lang="en-US" sz="2800" b="1" dirty="0">
                <a:latin typeface="Arial Unicode MS" pitchFamily="34" charset="-128"/>
              </a:rPr>
            </a:br>
            <a:r>
              <a:rPr lang="en-US" sz="3200" b="1" dirty="0">
                <a:solidFill>
                  <a:srgbClr val="FF0000"/>
                </a:solidFill>
                <a:effectLst>
                  <a:outerShdw blurRad="38100" dist="38100" dir="2700000" algn="tl">
                    <a:srgbClr val="000000">
                      <a:alpha val="43137"/>
                    </a:srgbClr>
                  </a:outerShdw>
                </a:effectLst>
                <a:latin typeface="Arial Black" panose="020B0A04020102020204" pitchFamily="34" charset="0"/>
              </a:rPr>
              <a:t>$3 BILLION IN UNSPENT TIF FUNDS</a:t>
            </a:r>
            <a:r>
              <a:rPr lang="en-US" sz="3200" b="1" dirty="0">
                <a:effectLst>
                  <a:outerShdw blurRad="38100" dist="38100" dir="2700000" algn="tl">
                    <a:srgbClr val="000000">
                      <a:alpha val="43137"/>
                    </a:srgbClr>
                  </a:outerShdw>
                </a:effectLst>
                <a:latin typeface="Arial Unicode MS" pitchFamily="34" charset="-128"/>
              </a:rPr>
              <a:t> </a:t>
            </a:r>
            <a:r>
              <a:rPr lang="en-US" sz="2800" b="1" dirty="0">
                <a:latin typeface="Arial Unicode MS" pitchFamily="34" charset="-128"/>
              </a:rPr>
              <a:t>AT THE END OF 2023!</a:t>
            </a:r>
          </a:p>
        </p:txBody>
      </p:sp>
    </p:spTree>
    <p:extLst>
      <p:ext uri="{BB962C8B-B14F-4D97-AF65-F5344CB8AC3E}">
        <p14:creationId xmlns:p14="http://schemas.microsoft.com/office/powerpoint/2010/main" val="186038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21508"/>
                                        </p:tgtEl>
                                        <p:attrNameLst>
                                          <p:attrName>style.visibility</p:attrName>
                                        </p:attrNameLst>
                                      </p:cBhvr>
                                      <p:to>
                                        <p:strVal val="visible"/>
                                      </p:to>
                                    </p:set>
                                    <p:animEffect transition="in" filter="circle(in)">
                                      <p:cBhvr>
                                        <p:cTn id="7" dur="20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grpId="1" nodeType="clickEffect">
                                  <p:stCondLst>
                                    <p:cond delay="0"/>
                                  </p:stCondLst>
                                  <p:iterate type="lt">
                                    <p:tmPct val="4000"/>
                                  </p:iterate>
                                  <p:childTnLst>
                                    <p:set>
                                      <p:cBhvr override="childStyle">
                                        <p:cTn id="11" dur="500" fill="hold"/>
                                        <p:tgtEl>
                                          <p:spTgt spid="2150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p:bldP spid="2150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showing the state of illinois&#10;&#10;Description automatically generated">
            <a:extLst>
              <a:ext uri="{FF2B5EF4-FFF2-40B4-BE49-F238E27FC236}">
                <a16:creationId xmlns:a16="http://schemas.microsoft.com/office/drawing/2014/main" id="{BAC3859A-39CA-140C-CBCE-D9CC21504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81" y="381000"/>
            <a:ext cx="7924800" cy="6096000"/>
          </a:xfrm>
          <a:prstGeom prst="rect">
            <a:avLst/>
          </a:prstGeom>
        </p:spPr>
      </p:pic>
      <p:sp>
        <p:nvSpPr>
          <p:cNvPr id="3" name="Rectangle 2"/>
          <p:cNvSpPr/>
          <p:nvPr/>
        </p:nvSpPr>
        <p:spPr>
          <a:xfrm rot="21088688">
            <a:off x="744134" y="1304653"/>
            <a:ext cx="769973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$32 BILLION TO DATE!</a:t>
            </a:r>
          </a:p>
        </p:txBody>
      </p:sp>
      <p:sp>
        <p:nvSpPr>
          <p:cNvPr id="8" name="Rectangle 7">
            <a:extLst>
              <a:ext uri="{FF2B5EF4-FFF2-40B4-BE49-F238E27FC236}">
                <a16:creationId xmlns:a16="http://schemas.microsoft.com/office/drawing/2014/main" id="{AB00C99D-3B0A-4355-8065-C3CD220AF4A9}"/>
              </a:ext>
            </a:extLst>
          </p:cNvPr>
          <p:cNvSpPr/>
          <p:nvPr/>
        </p:nvSpPr>
        <p:spPr>
          <a:xfrm rot="21088688">
            <a:off x="680663" y="3204530"/>
            <a:ext cx="805060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$2.3 BILLION </a:t>
            </a: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REMOVED IN 2023</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a:extLst>
              <a:ext uri="{FF2B5EF4-FFF2-40B4-BE49-F238E27FC236}">
                <a16:creationId xmlns:a16="http://schemas.microsoft.com/office/drawing/2014/main" id="{F045AD40-C896-46B2-9786-8295B2E8F5CA}"/>
              </a:ext>
            </a:extLst>
          </p:cNvPr>
          <p:cNvSpPr/>
          <p:nvPr/>
        </p:nvSpPr>
        <p:spPr>
          <a:xfrm rot="21088688">
            <a:off x="592995" y="2352932"/>
            <a:ext cx="782618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1,453 TIFs x 534 municipalities!</a:t>
            </a:r>
          </a:p>
        </p:txBody>
      </p:sp>
    </p:spTree>
    <p:extLst>
      <p:ext uri="{BB962C8B-B14F-4D97-AF65-F5344CB8AC3E}">
        <p14:creationId xmlns:p14="http://schemas.microsoft.com/office/powerpoint/2010/main" val="351794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86CDC6-DD09-4FDD-8B0D-1F1DED447D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845" y="208495"/>
            <a:ext cx="999850" cy="876305"/>
          </a:xfrm>
          <a:prstGeom prst="rect">
            <a:avLst/>
          </a:prstGeom>
        </p:spPr>
      </p:pic>
      <p:sp>
        <p:nvSpPr>
          <p:cNvPr id="3" name="Slide Number Placeholder 2"/>
          <p:cNvSpPr>
            <a:spLocks noGrp="1"/>
          </p:cNvSpPr>
          <p:nvPr>
            <p:ph type="sldNum" sz="quarter" idx="12"/>
          </p:nvPr>
        </p:nvSpPr>
        <p:spPr/>
        <p:txBody>
          <a:bodyPr/>
          <a:lstStyle/>
          <a:p>
            <a:pPr>
              <a:defRPr/>
            </a:pPr>
            <a:fld id="{8CB793B2-E420-4832-BFC6-488A15DCC62F}" type="slidenum">
              <a:rPr lang="en-US" smtClean="0"/>
              <a:pPr>
                <a:defRPr/>
              </a:pPr>
              <a:t>17</a:t>
            </a:fld>
            <a:endParaRPr lang="en-US" dirty="0"/>
          </a:p>
        </p:txBody>
      </p:sp>
      <p:pic>
        <p:nvPicPr>
          <p:cNvPr id="4" name="Picture 3"/>
          <p:cNvPicPr>
            <a:picLocks noChangeAspect="1"/>
          </p:cNvPicPr>
          <p:nvPr/>
        </p:nvPicPr>
        <p:blipFill>
          <a:blip r:embed="rId4"/>
          <a:stretch>
            <a:fillRect/>
          </a:stretch>
        </p:blipFill>
        <p:spPr>
          <a:xfrm>
            <a:off x="215802" y="1177569"/>
            <a:ext cx="8727371" cy="5466149"/>
          </a:xfrm>
          <a:prstGeom prst="rect">
            <a:avLst/>
          </a:prstGeom>
        </p:spPr>
      </p:pic>
      <p:sp>
        <p:nvSpPr>
          <p:cNvPr id="5" name="Rectangle 4"/>
          <p:cNvSpPr/>
          <p:nvPr/>
        </p:nvSpPr>
        <p:spPr>
          <a:xfrm rot="21284106">
            <a:off x="246636" y="300406"/>
            <a:ext cx="8610050" cy="1754326"/>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Estimated 40,000+ TIFs</a:t>
            </a:r>
            <a:b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extract $40 </a:t>
            </a:r>
            <a:r>
              <a:rPr lang="en-US" sz="5400" b="1" u="sng"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BILLION/year</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pic>
        <p:nvPicPr>
          <p:cNvPr id="7" name="Picture 6" descr="A picture containing text, person, indoor, shelf&#10;&#10;Description automatically generated">
            <a:extLst>
              <a:ext uri="{FF2B5EF4-FFF2-40B4-BE49-F238E27FC236}">
                <a16:creationId xmlns:a16="http://schemas.microsoft.com/office/drawing/2014/main" id="{66881A70-0CE4-4B7A-9FD1-F01646B9B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2102291"/>
            <a:ext cx="4333875" cy="3105375"/>
          </a:xfrm>
          <a:prstGeom prst="rect">
            <a:avLst/>
          </a:prstGeom>
          <a:ln w="34925">
            <a:solidFill>
              <a:srgbClr val="FF0000"/>
            </a:solidFill>
          </a:ln>
          <a:effectLst>
            <a:outerShdw blurRad="50800" dist="50800" dir="5400000" sx="118000" sy="118000" algn="ctr" rotWithShape="0">
              <a:srgbClr val="FF0000">
                <a:alpha val="57000"/>
              </a:srgbClr>
            </a:outerShdw>
          </a:effectLst>
        </p:spPr>
      </p:pic>
    </p:spTree>
    <p:extLst>
      <p:ext uri="{BB962C8B-B14F-4D97-AF65-F5344CB8AC3E}">
        <p14:creationId xmlns:p14="http://schemas.microsoft.com/office/powerpoint/2010/main" val="142585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1E8FE30-5D79-480B-8333-A6E0ED6EB161}"/>
              </a:ext>
            </a:extLst>
          </p:cNvPr>
          <p:cNvSpPr>
            <a:spLocks noGrp="1"/>
          </p:cNvSpPr>
          <p:nvPr>
            <p:ph type="ftr" sz="quarter" idx="11"/>
          </p:nvPr>
        </p:nvSpPr>
        <p:spPr/>
        <p:txBody>
          <a:bodyPr/>
          <a:lstStyle/>
          <a:p>
            <a:pPr>
              <a:defRPr/>
            </a:pPr>
            <a:r>
              <a:rPr lang="en-US" dirty="0"/>
              <a:t>TIF 101</a:t>
            </a:r>
          </a:p>
        </p:txBody>
      </p:sp>
      <p:sp>
        <p:nvSpPr>
          <p:cNvPr id="3" name="Slide Number Placeholder 2">
            <a:extLst>
              <a:ext uri="{FF2B5EF4-FFF2-40B4-BE49-F238E27FC236}">
                <a16:creationId xmlns:a16="http://schemas.microsoft.com/office/drawing/2014/main" id="{6E1025D2-D108-4E51-8B06-88602DC2FBF3}"/>
              </a:ext>
            </a:extLst>
          </p:cNvPr>
          <p:cNvSpPr>
            <a:spLocks noGrp="1"/>
          </p:cNvSpPr>
          <p:nvPr>
            <p:ph type="sldNum" sz="quarter" idx="12"/>
          </p:nvPr>
        </p:nvSpPr>
        <p:spPr/>
        <p:txBody>
          <a:bodyPr/>
          <a:lstStyle/>
          <a:p>
            <a:pPr>
              <a:defRPr/>
            </a:pPr>
            <a:fld id="{8CB793B2-E420-4832-BFC6-488A15DCC62F}" type="slidenum">
              <a:rPr lang="en-US" smtClean="0"/>
              <a:pPr>
                <a:defRPr/>
              </a:pPr>
              <a:t>18</a:t>
            </a:fld>
            <a:endParaRPr lang="en-US"/>
          </a:p>
        </p:txBody>
      </p:sp>
      <p:sp>
        <p:nvSpPr>
          <p:cNvPr id="7" name="Rectangle 6">
            <a:extLst>
              <a:ext uri="{FF2B5EF4-FFF2-40B4-BE49-F238E27FC236}">
                <a16:creationId xmlns:a16="http://schemas.microsoft.com/office/drawing/2014/main" id="{2381D1CC-212E-4FB6-9A68-070441E1D9B1}"/>
              </a:ext>
            </a:extLst>
          </p:cNvPr>
          <p:cNvSpPr/>
          <p:nvPr/>
        </p:nvSpPr>
        <p:spPr>
          <a:xfrm>
            <a:off x="2286000" y="1143000"/>
            <a:ext cx="600670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 few problems…</a:t>
            </a:r>
          </a:p>
        </p:txBody>
      </p:sp>
      <p:pic>
        <p:nvPicPr>
          <p:cNvPr id="9" name="Picture 8">
            <a:extLst>
              <a:ext uri="{FF2B5EF4-FFF2-40B4-BE49-F238E27FC236}">
                <a16:creationId xmlns:a16="http://schemas.microsoft.com/office/drawing/2014/main" id="{E51F5FF7-6AC2-42BA-8993-E19C7E098E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412090"/>
            <a:ext cx="999850" cy="876305"/>
          </a:xfrm>
          <a:prstGeom prst="rect">
            <a:avLst/>
          </a:prstGeom>
        </p:spPr>
      </p:pic>
      <p:pic>
        <p:nvPicPr>
          <p:cNvPr id="8" name="Picture 7" descr="A group of sacks with a number on them&#10;&#10;Description automatically generated">
            <a:extLst>
              <a:ext uri="{FF2B5EF4-FFF2-40B4-BE49-F238E27FC236}">
                <a16:creationId xmlns:a16="http://schemas.microsoft.com/office/drawing/2014/main" id="{C24185DE-A7C6-91A6-F63A-994187606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806" y="2173486"/>
            <a:ext cx="6035040" cy="3352800"/>
          </a:xfrm>
          <a:prstGeom prst="rect">
            <a:avLst/>
          </a:prstGeom>
        </p:spPr>
      </p:pic>
    </p:spTree>
    <p:extLst>
      <p:ext uri="{BB962C8B-B14F-4D97-AF65-F5344CB8AC3E}">
        <p14:creationId xmlns:p14="http://schemas.microsoft.com/office/powerpoint/2010/main" val="2384612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C9995769-C807-4291-899C-666FBB1A61F7}" type="slidenum">
              <a:rPr lang="en-US"/>
              <a:pPr>
                <a:defRPr/>
              </a:pPr>
              <a:t>19</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127" y="381000"/>
            <a:ext cx="999850" cy="876305"/>
          </a:xfrm>
          <a:prstGeom prst="rect">
            <a:avLst/>
          </a:prstGeom>
        </p:spPr>
      </p:pic>
      <p:pic>
        <p:nvPicPr>
          <p:cNvPr id="9" name="Picture 8" descr="A girl holding a sign&#10;&#10;Description automatically generated">
            <a:extLst>
              <a:ext uri="{FF2B5EF4-FFF2-40B4-BE49-F238E27FC236}">
                <a16:creationId xmlns:a16="http://schemas.microsoft.com/office/drawing/2014/main" id="{CCF8C5A9-47D9-4A1A-8983-ABB7959EB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4070350"/>
            <a:ext cx="4388556" cy="2286000"/>
          </a:xfrm>
          <a:prstGeom prst="rect">
            <a:avLst/>
          </a:prstGeom>
        </p:spPr>
      </p:pic>
      <p:pic>
        <p:nvPicPr>
          <p:cNvPr id="11" name="Picture 10" descr="A picture containing indoor, table, sitting, counter&#10;&#10;Description automatically generated">
            <a:extLst>
              <a:ext uri="{FF2B5EF4-FFF2-40B4-BE49-F238E27FC236}">
                <a16:creationId xmlns:a16="http://schemas.microsoft.com/office/drawing/2014/main" id="{D1319A8C-5266-4F25-8F1D-3918315CE5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6600" y="2181225"/>
            <a:ext cx="2743200" cy="1524000"/>
          </a:xfrm>
          <a:prstGeom prst="rect">
            <a:avLst/>
          </a:prstGeom>
        </p:spPr>
      </p:pic>
      <p:sp>
        <p:nvSpPr>
          <p:cNvPr id="12" name="Rectangle 11">
            <a:extLst>
              <a:ext uri="{FF2B5EF4-FFF2-40B4-BE49-F238E27FC236}">
                <a16:creationId xmlns:a16="http://schemas.microsoft.com/office/drawing/2014/main" id="{090CBD15-880C-4509-92C4-27EB5988B4BE}"/>
              </a:ext>
            </a:extLst>
          </p:cNvPr>
          <p:cNvSpPr/>
          <p:nvPr/>
        </p:nvSpPr>
        <p:spPr>
          <a:xfrm rot="20999735">
            <a:off x="334156" y="1385155"/>
            <a:ext cx="8768426" cy="1754326"/>
          </a:xfrm>
          <a:prstGeom prst="rect">
            <a:avLst/>
          </a:prstGeom>
          <a:noFill/>
        </p:spPr>
        <p:txBody>
          <a:bodyPr wrap="none" lIns="91440" tIns="45720" rIns="91440" bIns="45720">
            <a:spAutoFit/>
          </a:bodyPr>
          <a:lstStyle/>
          <a:p>
            <a:pPr algn="ctr"/>
            <a:r>
              <a:rPr lang="en-US" sz="3600" b="1" cap="none" spc="0" dirty="0">
                <a:ln w="6600">
                  <a:solidFill>
                    <a:schemeClr val="accent2"/>
                  </a:solidFill>
                  <a:prstDash val="solid"/>
                </a:ln>
                <a:solidFill>
                  <a:srgbClr val="FFFFFF"/>
                </a:solidFill>
                <a:effectLst>
                  <a:outerShdw dist="38100" dir="2700000" algn="tl" rotWithShape="0">
                    <a:schemeClr val="accent2"/>
                  </a:outerShdw>
                </a:effectLst>
              </a:rPr>
              <a:t>We care about our property tax dollars,</a:t>
            </a:r>
          </a:p>
          <a:p>
            <a:pPr algn="ctr"/>
            <a:r>
              <a:rPr lang="en-US" sz="3600" b="1" cap="none" spc="0" dirty="0">
                <a:ln w="6600">
                  <a:solidFill>
                    <a:schemeClr val="accent2"/>
                  </a:solidFill>
                  <a:prstDash val="solid"/>
                </a:ln>
                <a:solidFill>
                  <a:srgbClr val="FFFFFF"/>
                </a:solidFill>
                <a:effectLst>
                  <a:outerShdw dist="38100" dir="2700000" algn="tl" rotWithShape="0">
                    <a:schemeClr val="accent2"/>
                  </a:outerShdw>
                </a:effectLst>
              </a:rPr>
              <a:t>so we want to track how they are</a:t>
            </a:r>
            <a:br>
              <a:rPr lang="en-US" sz="36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3600" b="1" cap="none" spc="0" dirty="0">
                <a:ln w="6600">
                  <a:solidFill>
                    <a:schemeClr val="accent2"/>
                  </a:solidFill>
                  <a:prstDash val="solid"/>
                </a:ln>
                <a:solidFill>
                  <a:srgbClr val="FFFFFF"/>
                </a:solidFill>
                <a:effectLst>
                  <a:outerShdw dist="38100" dir="2700000" algn="tl" rotWithShape="0">
                    <a:schemeClr val="accent2"/>
                  </a:outerShdw>
                </a:effectLst>
              </a:rPr>
              <a:t>used and abused…</a:t>
            </a:r>
          </a:p>
        </p:txBody>
      </p:sp>
      <p:sp>
        <p:nvSpPr>
          <p:cNvPr id="2" name="TextBox 1">
            <a:extLst>
              <a:ext uri="{FF2B5EF4-FFF2-40B4-BE49-F238E27FC236}">
                <a16:creationId xmlns:a16="http://schemas.microsoft.com/office/drawing/2014/main" id="{F456FF96-641D-41ED-9117-CC5BD5549ECB}"/>
              </a:ext>
            </a:extLst>
          </p:cNvPr>
          <p:cNvSpPr txBox="1"/>
          <p:nvPr/>
        </p:nvSpPr>
        <p:spPr>
          <a:xfrm>
            <a:off x="1079795" y="274419"/>
            <a:ext cx="7086599" cy="646331"/>
          </a:xfrm>
          <a:prstGeom prst="rect">
            <a:avLst/>
          </a:prstGeom>
          <a:noFill/>
        </p:spPr>
        <p:txBody>
          <a:bodyPr wrap="square" rtlCol="0">
            <a:spAutoFit/>
          </a:bodyPr>
          <a:lstStyle/>
          <a:p>
            <a:pPr algn="ctr"/>
            <a:r>
              <a:rPr lang="en-US" sz="3600" b="1" dirty="0">
                <a:solidFill>
                  <a:srgbClr val="FF0000"/>
                </a:solidFill>
                <a:latin typeface="Stencil" pitchFamily="82" charset="0"/>
              </a:rPr>
              <a:t>TIFs starve local government.</a:t>
            </a:r>
          </a:p>
        </p:txBody>
      </p:sp>
    </p:spTree>
    <p:extLst>
      <p:ext uri="{BB962C8B-B14F-4D97-AF65-F5344CB8AC3E}">
        <p14:creationId xmlns:p14="http://schemas.microsoft.com/office/powerpoint/2010/main" val="3916220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ollage of people in a lecture hall&#10;&#10;Description automatically generated">
            <a:extLst>
              <a:ext uri="{FF2B5EF4-FFF2-40B4-BE49-F238E27FC236}">
                <a16:creationId xmlns:a16="http://schemas.microsoft.com/office/drawing/2014/main" id="{67904A9A-DB04-0577-6BCB-174DD58C0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640" y="2517991"/>
            <a:ext cx="3596677" cy="4191000"/>
          </a:xfrm>
          <a:prstGeom prst="rect">
            <a:avLst/>
          </a:prstGeom>
        </p:spPr>
      </p:pic>
      <p:pic>
        <p:nvPicPr>
          <p:cNvPr id="15" name="Picture 14" descr="A group of people sitting in a room&#10;&#10;Description automatically generated">
            <a:extLst>
              <a:ext uri="{FF2B5EF4-FFF2-40B4-BE49-F238E27FC236}">
                <a16:creationId xmlns:a16="http://schemas.microsoft.com/office/drawing/2014/main" id="{DD64F07C-5062-D107-E0DB-AC3183757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6327" y="2324446"/>
            <a:ext cx="3022600" cy="2266950"/>
          </a:xfrm>
          <a:prstGeom prst="rect">
            <a:avLst/>
          </a:prstGeom>
          <a:ln>
            <a:solidFill>
              <a:schemeClr val="tx1"/>
            </a:solidFill>
          </a:ln>
        </p:spPr>
      </p:pic>
      <p:pic>
        <p:nvPicPr>
          <p:cNvPr id="10" name="Picture 9" descr="A screenshot of a video conference&#10;&#10;Description automatically generated">
            <a:extLst>
              <a:ext uri="{FF2B5EF4-FFF2-40B4-BE49-F238E27FC236}">
                <a16:creationId xmlns:a16="http://schemas.microsoft.com/office/drawing/2014/main" id="{8E3D2FDF-5330-5E75-80FE-61B52DB06E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7364" y="8871"/>
            <a:ext cx="3129031" cy="2199348"/>
          </a:xfrm>
          <a:prstGeom prst="rect">
            <a:avLst/>
          </a:prstGeom>
        </p:spPr>
      </p:pic>
      <p:sp>
        <p:nvSpPr>
          <p:cNvPr id="3" name="Slide Number Placeholder 2"/>
          <p:cNvSpPr>
            <a:spLocks noGrp="1"/>
          </p:cNvSpPr>
          <p:nvPr>
            <p:ph type="sldNum" sz="quarter" idx="12"/>
          </p:nvPr>
        </p:nvSpPr>
        <p:spPr/>
        <p:txBody>
          <a:bodyPr/>
          <a:lstStyle/>
          <a:p>
            <a:pPr>
              <a:defRPr/>
            </a:pPr>
            <a:fld id="{8CB793B2-E420-4832-BFC6-488A15DCC62F}" type="slidenum">
              <a:rPr lang="en-US" smtClean="0"/>
              <a:pPr>
                <a:defRPr/>
              </a:pPr>
              <a:t>2</a:t>
            </a:fld>
            <a:endParaRPr lang="en-US"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7779" y="4848989"/>
            <a:ext cx="2786051" cy="1825494"/>
          </a:xfrm>
          <a:prstGeom prst="rect">
            <a:avLst/>
          </a:prstGeom>
          <a:ln>
            <a:solidFill>
              <a:srgbClr val="8BB8EA"/>
            </a:solidFill>
          </a:ln>
        </p:spPr>
      </p:pic>
      <p:sp>
        <p:nvSpPr>
          <p:cNvPr id="9" name="Rectangle 8"/>
          <p:cNvSpPr/>
          <p:nvPr/>
        </p:nvSpPr>
        <p:spPr>
          <a:xfrm rot="21137358">
            <a:off x="5871504" y="2615921"/>
            <a:ext cx="2089996" cy="584775"/>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Woodstock</a:t>
            </a:r>
          </a:p>
        </p:txBody>
      </p:sp>
      <p:sp>
        <p:nvSpPr>
          <p:cNvPr id="12" name="Rectangle 11"/>
          <p:cNvSpPr/>
          <p:nvPr/>
        </p:nvSpPr>
        <p:spPr>
          <a:xfrm rot="21137358">
            <a:off x="7066169" y="5025412"/>
            <a:ext cx="1856022" cy="584775"/>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20</a:t>
            </a:r>
            <a:r>
              <a:rPr lang="en-US" sz="3200" b="1" cap="none" spc="0" baseline="30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Ward</a:t>
            </a:r>
          </a:p>
        </p:txBody>
      </p:sp>
      <p:sp>
        <p:nvSpPr>
          <p:cNvPr id="5" name="Rectangle 4"/>
          <p:cNvSpPr/>
          <p:nvPr/>
        </p:nvSpPr>
        <p:spPr>
          <a:xfrm rot="20834858">
            <a:off x="126408" y="307554"/>
            <a:ext cx="4794281" cy="193899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We’ve done 240+</a:t>
            </a:r>
            <a:b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public events  since Feb 2013!</a:t>
            </a:r>
          </a:p>
        </p:txBody>
      </p:sp>
      <p:sp>
        <p:nvSpPr>
          <p:cNvPr id="11" name="Rectangle 10"/>
          <p:cNvSpPr/>
          <p:nvPr/>
        </p:nvSpPr>
        <p:spPr>
          <a:xfrm rot="21137358">
            <a:off x="6272080" y="283282"/>
            <a:ext cx="1493359" cy="584775"/>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Berwyn</a:t>
            </a:r>
          </a:p>
        </p:txBody>
      </p:sp>
      <p:pic>
        <p:nvPicPr>
          <p:cNvPr id="6" name="Picture 5" descr="A logo with a light bulb&#10;&#10;Description automatically generated">
            <a:extLst>
              <a:ext uri="{FF2B5EF4-FFF2-40B4-BE49-F238E27FC236}">
                <a16:creationId xmlns:a16="http://schemas.microsoft.com/office/drawing/2014/main" id="{21BE248F-1C68-5286-BB3F-C641379508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2267" y="1738723"/>
            <a:ext cx="1226592" cy="1173873"/>
          </a:xfrm>
          <a:prstGeom prst="rect">
            <a:avLst/>
          </a:prstGeom>
          <a:ln>
            <a:solidFill>
              <a:schemeClr val="accent1"/>
            </a:solidFill>
          </a:ln>
        </p:spPr>
      </p:pic>
    </p:spTree>
    <p:extLst>
      <p:ext uri="{BB962C8B-B14F-4D97-AF65-F5344CB8AC3E}">
        <p14:creationId xmlns:p14="http://schemas.microsoft.com/office/powerpoint/2010/main" val="3392408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per with numbers and text&#10;&#10;Description automatically generated">
            <a:extLst>
              <a:ext uri="{FF2B5EF4-FFF2-40B4-BE49-F238E27FC236}">
                <a16:creationId xmlns:a16="http://schemas.microsoft.com/office/drawing/2014/main" id="{2963567B-3D50-B663-2572-23F2E5C4E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93" y="1181105"/>
            <a:ext cx="8553450" cy="5200650"/>
          </a:xfrm>
          <a:prstGeom prst="rect">
            <a:avLst/>
          </a:prstGeom>
        </p:spPr>
      </p:pic>
      <p:sp>
        <p:nvSpPr>
          <p:cNvPr id="2" name="Footer Placeholder 1">
            <a:extLst>
              <a:ext uri="{FF2B5EF4-FFF2-40B4-BE49-F238E27FC236}">
                <a16:creationId xmlns:a16="http://schemas.microsoft.com/office/drawing/2014/main" id="{57418E3B-C3D5-459E-89E8-8600DABF8E34}"/>
              </a:ext>
            </a:extLst>
          </p:cNvPr>
          <p:cNvSpPr>
            <a:spLocks noGrp="1"/>
          </p:cNvSpPr>
          <p:nvPr>
            <p:ph type="ftr" sz="quarter" idx="11"/>
          </p:nvPr>
        </p:nvSpPr>
        <p:spPr/>
        <p:txBody>
          <a:bodyPr/>
          <a:lstStyle/>
          <a:p>
            <a:pPr>
              <a:defRPr/>
            </a:pPr>
            <a:r>
              <a:rPr lang="en-US" dirty="0"/>
              <a:t>TIF 101</a:t>
            </a:r>
          </a:p>
        </p:txBody>
      </p:sp>
      <p:sp>
        <p:nvSpPr>
          <p:cNvPr id="3" name="Slide Number Placeholder 2">
            <a:extLst>
              <a:ext uri="{FF2B5EF4-FFF2-40B4-BE49-F238E27FC236}">
                <a16:creationId xmlns:a16="http://schemas.microsoft.com/office/drawing/2014/main" id="{C29104E4-2F3B-4A0A-80E1-4EF17760848D}"/>
              </a:ext>
            </a:extLst>
          </p:cNvPr>
          <p:cNvSpPr>
            <a:spLocks noGrp="1"/>
          </p:cNvSpPr>
          <p:nvPr>
            <p:ph type="sldNum" sz="quarter" idx="12"/>
          </p:nvPr>
        </p:nvSpPr>
        <p:spPr/>
        <p:txBody>
          <a:bodyPr/>
          <a:lstStyle/>
          <a:p>
            <a:pPr>
              <a:defRPr/>
            </a:pPr>
            <a:fld id="{8CB793B2-E420-4832-BFC6-488A15DCC62F}" type="slidenum">
              <a:rPr lang="en-US" smtClean="0"/>
              <a:pPr>
                <a:defRPr/>
              </a:pPr>
              <a:t>20</a:t>
            </a:fld>
            <a:endParaRPr lang="en-US"/>
          </a:p>
        </p:txBody>
      </p:sp>
      <p:pic>
        <p:nvPicPr>
          <p:cNvPr id="7" name="Picture 6">
            <a:extLst>
              <a:ext uri="{FF2B5EF4-FFF2-40B4-BE49-F238E27FC236}">
                <a16:creationId xmlns:a16="http://schemas.microsoft.com/office/drawing/2014/main" id="{C8CF7FE5-3394-4D02-BC43-140530F5F3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530" y="304800"/>
            <a:ext cx="999850" cy="876305"/>
          </a:xfrm>
          <a:prstGeom prst="rect">
            <a:avLst/>
          </a:prstGeom>
        </p:spPr>
      </p:pic>
      <p:sp>
        <p:nvSpPr>
          <p:cNvPr id="8" name="Rectangle 7">
            <a:extLst>
              <a:ext uri="{FF2B5EF4-FFF2-40B4-BE49-F238E27FC236}">
                <a16:creationId xmlns:a16="http://schemas.microsoft.com/office/drawing/2014/main" id="{E3105C4E-882D-B065-9835-7C109B06E5B8}"/>
              </a:ext>
            </a:extLst>
          </p:cNvPr>
          <p:cNvSpPr/>
          <p:nvPr/>
        </p:nvSpPr>
        <p:spPr>
          <a:xfrm rot="20999735">
            <a:off x="-117363" y="4563216"/>
            <a:ext cx="9105378" cy="1200329"/>
          </a:xfrm>
          <a:prstGeom prst="rect">
            <a:avLst/>
          </a:prstGeom>
          <a:noFill/>
        </p:spPr>
        <p:txBody>
          <a:bodyPr wrap="none" lIns="91440" tIns="45720" rIns="91440" bIns="45720">
            <a:spAutoFit/>
          </a:bodyPr>
          <a:lstStyle/>
          <a:p>
            <a:pPr algn="ctr"/>
            <a:r>
              <a:rPr lang="en-US" sz="3600" b="1" cap="none" spc="0" dirty="0">
                <a:ln w="6600">
                  <a:solidFill>
                    <a:schemeClr val="accent2"/>
                  </a:solidFill>
                  <a:prstDash val="solid"/>
                </a:ln>
                <a:solidFill>
                  <a:srgbClr val="FFFFFF"/>
                </a:solidFill>
                <a:effectLst>
                  <a:outerShdw dist="38100" dir="2700000" algn="tl" rotWithShape="0">
                    <a:schemeClr val="accent2"/>
                  </a:outerShdw>
                </a:effectLst>
              </a:rPr>
              <a:t>This is how property taxes are SUPPOSED</a:t>
            </a:r>
            <a:br>
              <a:rPr lang="en-US" sz="36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3600" b="1" cap="none" spc="0" dirty="0">
                <a:ln w="6600">
                  <a:solidFill>
                    <a:schemeClr val="accent2"/>
                  </a:solidFill>
                  <a:prstDash val="solid"/>
                </a:ln>
                <a:solidFill>
                  <a:srgbClr val="FFFFFF"/>
                </a:solidFill>
                <a:effectLst>
                  <a:outerShdw dist="38100" dir="2700000" algn="tl" rotWithShape="0">
                    <a:schemeClr val="accent2"/>
                  </a:outerShdw>
                </a:effectLst>
              </a:rPr>
              <a:t>to be distributed in Orland Park…</a:t>
            </a:r>
          </a:p>
        </p:txBody>
      </p:sp>
      <p:sp>
        <p:nvSpPr>
          <p:cNvPr id="10" name="Rectangle: Rounded Corners 9">
            <a:extLst>
              <a:ext uri="{FF2B5EF4-FFF2-40B4-BE49-F238E27FC236}">
                <a16:creationId xmlns:a16="http://schemas.microsoft.com/office/drawing/2014/main" id="{AB6035C6-ABB2-A7CE-801B-2D96D6DC36E9}"/>
              </a:ext>
            </a:extLst>
          </p:cNvPr>
          <p:cNvSpPr/>
          <p:nvPr/>
        </p:nvSpPr>
        <p:spPr>
          <a:xfrm>
            <a:off x="5638800" y="2743200"/>
            <a:ext cx="914400" cy="899387"/>
          </a:xfrm>
          <a:prstGeom prst="roundRect">
            <a:avLst/>
          </a:prstGeom>
          <a:noFill/>
          <a:ln w="28575">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398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7D67E-86EA-3921-CA2D-79C3B22FFE6C}"/>
            </a:ext>
          </a:extLst>
        </p:cNvPr>
        <p:cNvGrpSpPr/>
        <p:nvPr/>
      </p:nvGrpSpPr>
      <p:grpSpPr>
        <a:xfrm>
          <a:off x="0" y="0"/>
          <a:ext cx="0" cy="0"/>
          <a:chOff x="0" y="0"/>
          <a:chExt cx="0" cy="0"/>
        </a:xfrm>
      </p:grpSpPr>
      <p:pic>
        <p:nvPicPr>
          <p:cNvPr id="6" name="Picture 5" descr="A pie chart with different colored sections with Crust in the background&#10;&#10;Description automatically generated">
            <a:extLst>
              <a:ext uri="{FF2B5EF4-FFF2-40B4-BE49-F238E27FC236}">
                <a16:creationId xmlns:a16="http://schemas.microsoft.com/office/drawing/2014/main" id="{DEEF098D-1173-0F2D-200B-FE5773D5E2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838" y="789801"/>
            <a:ext cx="7877901" cy="5676900"/>
          </a:xfrm>
          <a:prstGeom prst="rect">
            <a:avLst/>
          </a:prstGeom>
        </p:spPr>
      </p:pic>
      <p:sp>
        <p:nvSpPr>
          <p:cNvPr id="2" name="Footer Placeholder 1">
            <a:extLst>
              <a:ext uri="{FF2B5EF4-FFF2-40B4-BE49-F238E27FC236}">
                <a16:creationId xmlns:a16="http://schemas.microsoft.com/office/drawing/2014/main" id="{45A64183-9391-02F0-A056-B1F852ADB943}"/>
              </a:ext>
            </a:extLst>
          </p:cNvPr>
          <p:cNvSpPr>
            <a:spLocks noGrp="1"/>
          </p:cNvSpPr>
          <p:nvPr>
            <p:ph type="ftr" sz="quarter" idx="11"/>
          </p:nvPr>
        </p:nvSpPr>
        <p:spPr/>
        <p:txBody>
          <a:bodyPr/>
          <a:lstStyle/>
          <a:p>
            <a:pPr>
              <a:defRPr/>
            </a:pPr>
            <a:r>
              <a:rPr lang="en-US" dirty="0"/>
              <a:t>TIF 101</a:t>
            </a:r>
          </a:p>
        </p:txBody>
      </p:sp>
      <p:sp>
        <p:nvSpPr>
          <p:cNvPr id="3" name="Slide Number Placeholder 2">
            <a:extLst>
              <a:ext uri="{FF2B5EF4-FFF2-40B4-BE49-F238E27FC236}">
                <a16:creationId xmlns:a16="http://schemas.microsoft.com/office/drawing/2014/main" id="{5CBB35FA-C3C5-F582-08FB-E753DD991FC8}"/>
              </a:ext>
            </a:extLst>
          </p:cNvPr>
          <p:cNvSpPr>
            <a:spLocks noGrp="1"/>
          </p:cNvSpPr>
          <p:nvPr>
            <p:ph type="sldNum" sz="quarter" idx="12"/>
          </p:nvPr>
        </p:nvSpPr>
        <p:spPr/>
        <p:txBody>
          <a:bodyPr/>
          <a:lstStyle/>
          <a:p>
            <a:pPr>
              <a:defRPr/>
            </a:pPr>
            <a:fld id="{8CB793B2-E420-4832-BFC6-488A15DCC62F}" type="slidenum">
              <a:rPr lang="en-US" smtClean="0"/>
              <a:pPr>
                <a:defRPr/>
              </a:pPr>
              <a:t>21</a:t>
            </a:fld>
            <a:endParaRPr lang="en-US"/>
          </a:p>
        </p:txBody>
      </p:sp>
      <p:pic>
        <p:nvPicPr>
          <p:cNvPr id="7" name="Picture 6">
            <a:extLst>
              <a:ext uri="{FF2B5EF4-FFF2-40B4-BE49-F238E27FC236}">
                <a16:creationId xmlns:a16="http://schemas.microsoft.com/office/drawing/2014/main" id="{5A348A4E-D8DB-A078-754B-DD47DA16D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530" y="304800"/>
            <a:ext cx="999850" cy="876305"/>
          </a:xfrm>
          <a:prstGeom prst="rect">
            <a:avLst/>
          </a:prstGeom>
        </p:spPr>
      </p:pic>
      <p:sp>
        <p:nvSpPr>
          <p:cNvPr id="8" name="Rectangle 7">
            <a:extLst>
              <a:ext uri="{FF2B5EF4-FFF2-40B4-BE49-F238E27FC236}">
                <a16:creationId xmlns:a16="http://schemas.microsoft.com/office/drawing/2014/main" id="{8D1F2A39-7343-373C-ABCA-D228E3EAA1C1}"/>
              </a:ext>
            </a:extLst>
          </p:cNvPr>
          <p:cNvSpPr/>
          <p:nvPr/>
        </p:nvSpPr>
        <p:spPr>
          <a:xfrm rot="20999735">
            <a:off x="261080" y="4479425"/>
            <a:ext cx="9161483" cy="1200329"/>
          </a:xfrm>
          <a:prstGeom prst="rect">
            <a:avLst/>
          </a:prstGeom>
          <a:noFill/>
        </p:spPr>
        <p:txBody>
          <a:bodyPr wrap="none" lIns="91440" tIns="45720" rIns="91440" bIns="45720">
            <a:spAutoFit/>
          </a:bodyPr>
          <a:lstStyle/>
          <a:p>
            <a:pPr algn="ctr"/>
            <a:r>
              <a:rPr lang="en-US" sz="3600" b="1" cap="none" spc="0" dirty="0">
                <a:ln w="6600">
                  <a:solidFill>
                    <a:schemeClr val="accent2"/>
                  </a:solidFill>
                  <a:prstDash val="solid"/>
                </a:ln>
                <a:solidFill>
                  <a:srgbClr val="FFFFFF"/>
                </a:solidFill>
                <a:effectLst>
                  <a:outerShdw dist="38100" dir="2700000" algn="tl" rotWithShape="0">
                    <a:schemeClr val="accent2"/>
                  </a:outerShdw>
                </a:effectLst>
              </a:rPr>
              <a:t>In 2023 TIFs removed 4.3% of all </a:t>
            </a:r>
            <a:br>
              <a:rPr lang="en-US" sz="36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3600" b="1" cap="none" spc="0" dirty="0">
                <a:ln w="6600">
                  <a:solidFill>
                    <a:schemeClr val="accent2"/>
                  </a:solidFill>
                  <a:prstDash val="solid"/>
                </a:ln>
                <a:solidFill>
                  <a:srgbClr val="FFFFFF"/>
                </a:solidFill>
                <a:effectLst>
                  <a:outerShdw dist="38100" dir="2700000" algn="tl" rotWithShape="0">
                    <a:schemeClr val="accent2"/>
                  </a:outerShdw>
                </a:effectLst>
              </a:rPr>
              <a:t>suburban Cook property taxes collected!</a:t>
            </a:r>
          </a:p>
        </p:txBody>
      </p:sp>
      <p:sp>
        <p:nvSpPr>
          <p:cNvPr id="9" name="TextBox 8">
            <a:extLst>
              <a:ext uri="{FF2B5EF4-FFF2-40B4-BE49-F238E27FC236}">
                <a16:creationId xmlns:a16="http://schemas.microsoft.com/office/drawing/2014/main" id="{9F52B936-4452-59E3-41BD-089B80953F6A}"/>
              </a:ext>
            </a:extLst>
          </p:cNvPr>
          <p:cNvSpPr txBox="1"/>
          <p:nvPr/>
        </p:nvSpPr>
        <p:spPr>
          <a:xfrm>
            <a:off x="6477000" y="5791200"/>
            <a:ext cx="2057400" cy="276999"/>
          </a:xfrm>
          <a:prstGeom prst="rect">
            <a:avLst/>
          </a:prstGeom>
          <a:noFill/>
        </p:spPr>
        <p:txBody>
          <a:bodyPr wrap="square" rtlCol="0">
            <a:spAutoFit/>
          </a:bodyPr>
          <a:lstStyle/>
          <a:p>
            <a:r>
              <a:rPr lang="en-US" sz="1200" dirty="0"/>
              <a:t>Source: Cook County Clerk</a:t>
            </a:r>
          </a:p>
        </p:txBody>
      </p:sp>
    </p:spTree>
    <p:extLst>
      <p:ext uri="{BB962C8B-B14F-4D97-AF65-F5344CB8AC3E}">
        <p14:creationId xmlns:p14="http://schemas.microsoft.com/office/powerpoint/2010/main" val="4030089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C9995769-C807-4291-899C-666FBB1A61F7}" type="slidenum">
              <a:rPr lang="en-US"/>
              <a:pPr>
                <a:defRPr/>
              </a:pPr>
              <a:t>22</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127" y="381000"/>
            <a:ext cx="999850" cy="876305"/>
          </a:xfrm>
          <a:prstGeom prst="rect">
            <a:avLst/>
          </a:prstGeom>
        </p:spPr>
      </p:pic>
      <p:sp>
        <p:nvSpPr>
          <p:cNvPr id="2" name="TextBox 1">
            <a:extLst>
              <a:ext uri="{FF2B5EF4-FFF2-40B4-BE49-F238E27FC236}">
                <a16:creationId xmlns:a16="http://schemas.microsoft.com/office/drawing/2014/main" id="{F456FF96-641D-41ED-9117-CC5BD5549ECB}"/>
              </a:ext>
            </a:extLst>
          </p:cNvPr>
          <p:cNvSpPr txBox="1"/>
          <p:nvPr/>
        </p:nvSpPr>
        <p:spPr>
          <a:xfrm>
            <a:off x="1175069" y="313683"/>
            <a:ext cx="7086599" cy="646331"/>
          </a:xfrm>
          <a:prstGeom prst="rect">
            <a:avLst/>
          </a:prstGeom>
          <a:noFill/>
        </p:spPr>
        <p:txBody>
          <a:bodyPr wrap="square" rtlCol="0">
            <a:spAutoFit/>
          </a:bodyPr>
          <a:lstStyle/>
          <a:p>
            <a:pPr algn="ctr"/>
            <a:r>
              <a:rPr lang="en-US" sz="3600" b="1" dirty="0">
                <a:solidFill>
                  <a:srgbClr val="FF0000"/>
                </a:solidFill>
                <a:latin typeface="Stencil" pitchFamily="82" charset="0"/>
              </a:rPr>
              <a:t>TIFs raise our taxes.</a:t>
            </a:r>
          </a:p>
        </p:txBody>
      </p:sp>
      <p:pic>
        <p:nvPicPr>
          <p:cNvPr id="4" name="Picture 3" descr="Chart, line chart&#10;&#10;Description automatically generated">
            <a:extLst>
              <a:ext uri="{FF2B5EF4-FFF2-40B4-BE49-F238E27FC236}">
                <a16:creationId xmlns:a16="http://schemas.microsoft.com/office/drawing/2014/main" id="{729A16F0-799E-67B7-6969-F484F12D5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62" y="1515057"/>
            <a:ext cx="7762875" cy="4286250"/>
          </a:xfrm>
          <a:prstGeom prst="rect">
            <a:avLst/>
          </a:prstGeom>
        </p:spPr>
      </p:pic>
      <p:sp>
        <p:nvSpPr>
          <p:cNvPr id="5" name="TextBox 4">
            <a:extLst>
              <a:ext uri="{FF2B5EF4-FFF2-40B4-BE49-F238E27FC236}">
                <a16:creationId xmlns:a16="http://schemas.microsoft.com/office/drawing/2014/main" id="{447B7104-3C64-7399-E7FE-B455CBCDCE5C}"/>
              </a:ext>
            </a:extLst>
          </p:cNvPr>
          <p:cNvSpPr txBox="1"/>
          <p:nvPr/>
        </p:nvSpPr>
        <p:spPr>
          <a:xfrm>
            <a:off x="2193957" y="6217850"/>
            <a:ext cx="5048821" cy="276999"/>
          </a:xfrm>
          <a:prstGeom prst="rect">
            <a:avLst/>
          </a:prstGeom>
          <a:noFill/>
        </p:spPr>
        <p:txBody>
          <a:bodyPr wrap="square" rtlCol="0">
            <a:spAutoFit/>
          </a:bodyPr>
          <a:lstStyle/>
          <a:p>
            <a:r>
              <a:rPr lang="en-US" sz="1200" dirty="0"/>
              <a:t>Source: Cook County Assessor’s Office – 1/17/23 presentation</a:t>
            </a:r>
          </a:p>
        </p:txBody>
      </p:sp>
      <p:grpSp>
        <p:nvGrpSpPr>
          <p:cNvPr id="16" name="Group 15">
            <a:extLst>
              <a:ext uri="{FF2B5EF4-FFF2-40B4-BE49-F238E27FC236}">
                <a16:creationId xmlns:a16="http://schemas.microsoft.com/office/drawing/2014/main" id="{22C0E639-58A3-08DC-00C8-E4115098ADDA}"/>
              </a:ext>
            </a:extLst>
          </p:cNvPr>
          <p:cNvGrpSpPr/>
          <p:nvPr/>
        </p:nvGrpSpPr>
        <p:grpSpPr>
          <a:xfrm>
            <a:off x="2514600" y="3581400"/>
            <a:ext cx="3733800" cy="1320463"/>
            <a:chOff x="2514600" y="3581400"/>
            <a:chExt cx="3733800" cy="1320463"/>
          </a:xfrm>
        </p:grpSpPr>
        <p:sp>
          <p:nvSpPr>
            <p:cNvPr id="10" name="TextBox 9">
              <a:extLst>
                <a:ext uri="{FF2B5EF4-FFF2-40B4-BE49-F238E27FC236}">
                  <a16:creationId xmlns:a16="http://schemas.microsoft.com/office/drawing/2014/main" id="{7296B91C-976C-59B0-4634-5878EBC1A084}"/>
                </a:ext>
              </a:extLst>
            </p:cNvPr>
            <p:cNvSpPr txBox="1"/>
            <p:nvPr/>
          </p:nvSpPr>
          <p:spPr>
            <a:xfrm>
              <a:off x="2514600" y="3886200"/>
              <a:ext cx="2362200" cy="1015663"/>
            </a:xfrm>
            <a:prstGeom prst="rect">
              <a:avLst/>
            </a:prstGeom>
            <a:solidFill>
              <a:srgbClr val="FFFF00"/>
            </a:solidFill>
            <a:ln w="28575">
              <a:solidFill>
                <a:srgbClr val="FF0000"/>
              </a:solidFill>
            </a:ln>
          </p:spPr>
          <p:txBody>
            <a:bodyPr wrap="square" rtlCol="0">
              <a:spAutoFit/>
            </a:bodyPr>
            <a:lstStyle/>
            <a:p>
              <a:r>
                <a:rPr lang="en-US" sz="2000" dirty="0"/>
                <a:t>Removing TIFs = 15% DECREASE in property taxes!</a:t>
              </a:r>
            </a:p>
          </p:txBody>
        </p:sp>
        <p:cxnSp>
          <p:nvCxnSpPr>
            <p:cNvPr id="15" name="Straight Arrow Connector 14">
              <a:extLst>
                <a:ext uri="{FF2B5EF4-FFF2-40B4-BE49-F238E27FC236}">
                  <a16:creationId xmlns:a16="http://schemas.microsoft.com/office/drawing/2014/main" id="{4899F122-650B-725D-839D-79C4E3CABA05}"/>
                </a:ext>
              </a:extLst>
            </p:cNvPr>
            <p:cNvCxnSpPr/>
            <p:nvPr/>
          </p:nvCxnSpPr>
          <p:spPr>
            <a:xfrm flipV="1">
              <a:off x="4876800" y="3581400"/>
              <a:ext cx="1371600" cy="304800"/>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78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C9995769-C807-4291-899C-666FBB1A61F7}" type="slidenum">
              <a:rPr lang="en-US"/>
              <a:pPr>
                <a:defRPr/>
              </a:pPr>
              <a:t>23</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127" y="381000"/>
            <a:ext cx="999850" cy="876305"/>
          </a:xfrm>
          <a:prstGeom prst="rect">
            <a:avLst/>
          </a:prstGeom>
        </p:spPr>
      </p:pic>
      <p:sp>
        <p:nvSpPr>
          <p:cNvPr id="2" name="TextBox 1">
            <a:extLst>
              <a:ext uri="{FF2B5EF4-FFF2-40B4-BE49-F238E27FC236}">
                <a16:creationId xmlns:a16="http://schemas.microsoft.com/office/drawing/2014/main" id="{F456FF96-641D-41ED-9117-CC5BD5549ECB}"/>
              </a:ext>
            </a:extLst>
          </p:cNvPr>
          <p:cNvSpPr txBox="1"/>
          <p:nvPr/>
        </p:nvSpPr>
        <p:spPr>
          <a:xfrm>
            <a:off x="1175069" y="313683"/>
            <a:ext cx="7086599" cy="646331"/>
          </a:xfrm>
          <a:prstGeom prst="rect">
            <a:avLst/>
          </a:prstGeom>
          <a:noFill/>
        </p:spPr>
        <p:txBody>
          <a:bodyPr wrap="square" rtlCol="0">
            <a:spAutoFit/>
          </a:bodyPr>
          <a:lstStyle/>
          <a:p>
            <a:pPr algn="ctr"/>
            <a:r>
              <a:rPr lang="en-US" sz="3600" b="1" dirty="0">
                <a:solidFill>
                  <a:srgbClr val="FF0000"/>
                </a:solidFill>
                <a:latin typeface="Stencil" pitchFamily="82" charset="0"/>
              </a:rPr>
              <a:t>TIFs raise our taxes.</a:t>
            </a:r>
          </a:p>
        </p:txBody>
      </p:sp>
      <p:sp>
        <p:nvSpPr>
          <p:cNvPr id="5" name="TextBox 4">
            <a:extLst>
              <a:ext uri="{FF2B5EF4-FFF2-40B4-BE49-F238E27FC236}">
                <a16:creationId xmlns:a16="http://schemas.microsoft.com/office/drawing/2014/main" id="{447B7104-3C64-7399-E7FE-B455CBCDCE5C}"/>
              </a:ext>
            </a:extLst>
          </p:cNvPr>
          <p:cNvSpPr txBox="1"/>
          <p:nvPr/>
        </p:nvSpPr>
        <p:spPr>
          <a:xfrm>
            <a:off x="2193957" y="6217850"/>
            <a:ext cx="5048821" cy="276999"/>
          </a:xfrm>
          <a:prstGeom prst="rect">
            <a:avLst/>
          </a:prstGeom>
          <a:noFill/>
        </p:spPr>
        <p:txBody>
          <a:bodyPr wrap="square" rtlCol="0">
            <a:spAutoFit/>
          </a:bodyPr>
          <a:lstStyle/>
          <a:p>
            <a:r>
              <a:rPr lang="en-US" sz="1200" dirty="0"/>
              <a:t>Source: Cook County Assessor’s Office – 1/17/23 presentation</a:t>
            </a:r>
          </a:p>
        </p:txBody>
      </p:sp>
      <p:pic>
        <p:nvPicPr>
          <p:cNvPr id="8" name="Picture 7" descr="Table&#10;&#10;Description automatically generated">
            <a:extLst>
              <a:ext uri="{FF2B5EF4-FFF2-40B4-BE49-F238E27FC236}">
                <a16:creationId xmlns:a16="http://schemas.microsoft.com/office/drawing/2014/main" id="{57B7530A-DF44-5927-DFDA-E509599F90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375360"/>
            <a:ext cx="8109522" cy="4492039"/>
          </a:xfrm>
          <a:prstGeom prst="rect">
            <a:avLst/>
          </a:prstGeom>
        </p:spPr>
      </p:pic>
      <p:sp>
        <p:nvSpPr>
          <p:cNvPr id="9" name="Rectangle: Rounded Corners 8">
            <a:extLst>
              <a:ext uri="{FF2B5EF4-FFF2-40B4-BE49-F238E27FC236}">
                <a16:creationId xmlns:a16="http://schemas.microsoft.com/office/drawing/2014/main" id="{4FAD6311-227F-268A-9D46-34140863C22E}"/>
              </a:ext>
            </a:extLst>
          </p:cNvPr>
          <p:cNvSpPr/>
          <p:nvPr/>
        </p:nvSpPr>
        <p:spPr>
          <a:xfrm>
            <a:off x="464127" y="4876800"/>
            <a:ext cx="8527473" cy="1108654"/>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161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B793B2-E420-4832-BFC6-488A15DCC62F}" type="slidenum">
              <a:rPr lang="en-US" smtClean="0"/>
              <a:pPr>
                <a:defRPr/>
              </a:pPr>
              <a:t>24</a:t>
            </a:fld>
            <a:endParaRPr lang="en-US" dirty="0"/>
          </a:p>
        </p:txBody>
      </p:sp>
      <p:sp>
        <p:nvSpPr>
          <p:cNvPr id="8" name="TextBox 7"/>
          <p:cNvSpPr txBox="1"/>
          <p:nvPr/>
        </p:nvSpPr>
        <p:spPr>
          <a:xfrm>
            <a:off x="1079795" y="274419"/>
            <a:ext cx="7086599" cy="1200329"/>
          </a:xfrm>
          <a:prstGeom prst="rect">
            <a:avLst/>
          </a:prstGeom>
          <a:noFill/>
        </p:spPr>
        <p:txBody>
          <a:bodyPr wrap="square" rtlCol="0">
            <a:spAutoFit/>
          </a:bodyPr>
          <a:lstStyle/>
          <a:p>
            <a:pPr algn="ctr"/>
            <a:r>
              <a:rPr lang="en-US" sz="3600" b="1" dirty="0">
                <a:solidFill>
                  <a:srgbClr val="FF0000"/>
                </a:solidFill>
                <a:latin typeface="Stencil" pitchFamily="82" charset="0"/>
              </a:rPr>
              <a:t>Definition of “blight” </a:t>
            </a:r>
            <a:br>
              <a:rPr lang="en-US" sz="3600" b="1" dirty="0">
                <a:solidFill>
                  <a:srgbClr val="FF0000"/>
                </a:solidFill>
                <a:latin typeface="Stencil" pitchFamily="82" charset="0"/>
              </a:rPr>
            </a:br>
            <a:r>
              <a:rPr lang="en-US" sz="3600" b="1" dirty="0">
                <a:solidFill>
                  <a:srgbClr val="FF0000"/>
                </a:solidFill>
                <a:latin typeface="Stencil" pitchFamily="82" charset="0"/>
              </a:rPr>
              <a:t>is meaningless.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946" y="1478520"/>
            <a:ext cx="6768805" cy="5155215"/>
          </a:xfrm>
          <a:prstGeom prst="rect">
            <a:avLst/>
          </a:prstGeom>
        </p:spPr>
      </p:pic>
      <p:pic>
        <p:nvPicPr>
          <p:cNvPr id="2" name="Picture 1">
            <a:extLst>
              <a:ext uri="{FF2B5EF4-FFF2-40B4-BE49-F238E27FC236}">
                <a16:creationId xmlns:a16="http://schemas.microsoft.com/office/drawing/2014/main" id="{14F88EA1-92C6-4622-AAEE-5266367BA1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70647"/>
            <a:ext cx="999850" cy="876305"/>
          </a:xfrm>
          <a:prstGeom prst="rect">
            <a:avLst/>
          </a:prstGeom>
        </p:spPr>
      </p:pic>
    </p:spTree>
    <p:extLst>
      <p:ext uri="{BB962C8B-B14F-4D97-AF65-F5344CB8AC3E}">
        <p14:creationId xmlns:p14="http://schemas.microsoft.com/office/powerpoint/2010/main" val="941362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A1A863-F6A8-4C97-9968-C826327C6DA4}"/>
              </a:ext>
            </a:extLst>
          </p:cNvPr>
          <p:cNvSpPr>
            <a:spLocks noGrp="1"/>
          </p:cNvSpPr>
          <p:nvPr>
            <p:ph type="sldNum" sz="quarter" idx="12"/>
          </p:nvPr>
        </p:nvSpPr>
        <p:spPr/>
        <p:txBody>
          <a:bodyPr/>
          <a:lstStyle/>
          <a:p>
            <a:pPr>
              <a:defRPr/>
            </a:pPr>
            <a:fld id="{8CB793B2-E420-4832-BFC6-488A15DCC62F}" type="slidenum">
              <a:rPr lang="en-US" smtClean="0"/>
              <a:pPr>
                <a:defRPr/>
              </a:pPr>
              <a:t>25</a:t>
            </a:fld>
            <a:endParaRPr lang="en-US"/>
          </a:p>
        </p:txBody>
      </p:sp>
      <p:pic>
        <p:nvPicPr>
          <p:cNvPr id="5" name="Picture 4" descr="A picture containing building, photo, person, sign&#10;&#10;Description automatically generated">
            <a:extLst>
              <a:ext uri="{FF2B5EF4-FFF2-40B4-BE49-F238E27FC236}">
                <a16:creationId xmlns:a16="http://schemas.microsoft.com/office/drawing/2014/main" id="{1CA9524E-4B25-4A8A-9895-6A5B31490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37214"/>
            <a:ext cx="4648200" cy="6720880"/>
          </a:xfrm>
          <a:prstGeom prst="rect">
            <a:avLst/>
          </a:prstGeom>
        </p:spPr>
      </p:pic>
      <p:sp>
        <p:nvSpPr>
          <p:cNvPr id="6" name="Rectangle 5">
            <a:extLst>
              <a:ext uri="{FF2B5EF4-FFF2-40B4-BE49-F238E27FC236}">
                <a16:creationId xmlns:a16="http://schemas.microsoft.com/office/drawing/2014/main" id="{5EE7F989-51EA-494A-A83E-3D50529A12FC}"/>
              </a:ext>
            </a:extLst>
          </p:cNvPr>
          <p:cNvSpPr/>
          <p:nvPr/>
        </p:nvSpPr>
        <p:spPr>
          <a:xfrm rot="20947298">
            <a:off x="612756" y="2982156"/>
            <a:ext cx="8376011" cy="830997"/>
          </a:xfrm>
          <a:prstGeom prst="rect">
            <a:avLst/>
          </a:prstGeom>
          <a:noFill/>
        </p:spPr>
        <p:txBody>
          <a:bodyPr wrap="none" lIns="91440" tIns="45720" rIns="91440" bIns="45720">
            <a:spAutoFit/>
          </a:bodyPr>
          <a:lstStyle/>
          <a:p>
            <a:pPr algn="ctr"/>
            <a:r>
              <a:rPr lang="en-US" sz="4800" b="1" cap="none" spc="0" dirty="0">
                <a:ln w="22225">
                  <a:solidFill>
                    <a:schemeClr val="accent2"/>
                  </a:solidFill>
                  <a:prstDash val="solid"/>
                </a:ln>
                <a:solidFill>
                  <a:schemeClr val="accent2">
                    <a:lumMod val="40000"/>
                    <a:lumOff val="60000"/>
                  </a:schemeClr>
                </a:solidFill>
                <a:effectLst/>
              </a:rPr>
              <a:t>$800 million in finance fees!</a:t>
            </a:r>
          </a:p>
        </p:txBody>
      </p:sp>
    </p:spTree>
    <p:extLst>
      <p:ext uri="{BB962C8B-B14F-4D97-AF65-F5344CB8AC3E}">
        <p14:creationId xmlns:p14="http://schemas.microsoft.com/office/powerpoint/2010/main" val="2547713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7091AC-8485-9A1F-6CCC-78053841B6EE}"/>
              </a:ext>
            </a:extLst>
          </p:cNvPr>
          <p:cNvSpPr>
            <a:spLocks noGrp="1"/>
          </p:cNvSpPr>
          <p:nvPr>
            <p:ph type="sldNum" sz="quarter" idx="12"/>
          </p:nvPr>
        </p:nvSpPr>
        <p:spPr/>
        <p:txBody>
          <a:bodyPr/>
          <a:lstStyle/>
          <a:p>
            <a:pPr>
              <a:defRPr/>
            </a:pPr>
            <a:fld id="{8CB793B2-E420-4832-BFC6-488A15DCC62F}" type="slidenum">
              <a:rPr lang="en-US" smtClean="0"/>
              <a:pPr>
                <a:defRPr/>
              </a:pPr>
              <a:t>26</a:t>
            </a:fld>
            <a:endParaRPr lang="en-US"/>
          </a:p>
        </p:txBody>
      </p:sp>
      <p:pic>
        <p:nvPicPr>
          <p:cNvPr id="4" name="Picture 3">
            <a:extLst>
              <a:ext uri="{FF2B5EF4-FFF2-40B4-BE49-F238E27FC236}">
                <a16:creationId xmlns:a16="http://schemas.microsoft.com/office/drawing/2014/main" id="{E9337C20-3C5B-A98C-0079-C099DEA275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pic>
        <p:nvPicPr>
          <p:cNvPr id="6" name="Picture 5" descr="Timeline&#10;&#10;Description automatically generated with low confidence">
            <a:extLst>
              <a:ext uri="{FF2B5EF4-FFF2-40B4-BE49-F238E27FC236}">
                <a16:creationId xmlns:a16="http://schemas.microsoft.com/office/drawing/2014/main" id="{75029204-307E-85FC-1D29-76722F2E7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25" y="1135380"/>
            <a:ext cx="7600950" cy="5753100"/>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CBD7E798-6243-10ED-F1AB-382336D10F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8337" y="184323"/>
            <a:ext cx="3658535" cy="3827607"/>
          </a:xfrm>
          <a:prstGeom prst="rect">
            <a:avLst/>
          </a:prstGeom>
          <a:ln>
            <a:solidFill>
              <a:schemeClr val="tx1"/>
            </a:solidFill>
          </a:ln>
          <a:effectLst>
            <a:glow rad="228600">
              <a:srgbClr val="FF0000">
                <a:alpha val="35000"/>
              </a:srgbClr>
            </a:glow>
          </a:effectLst>
        </p:spPr>
      </p:pic>
    </p:spTree>
    <p:extLst>
      <p:ext uri="{BB962C8B-B14F-4D97-AF65-F5344CB8AC3E}">
        <p14:creationId xmlns:p14="http://schemas.microsoft.com/office/powerpoint/2010/main" val="1794795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7091AC-8485-9A1F-6CCC-78053841B6EE}"/>
              </a:ext>
            </a:extLst>
          </p:cNvPr>
          <p:cNvSpPr>
            <a:spLocks noGrp="1"/>
          </p:cNvSpPr>
          <p:nvPr>
            <p:ph type="sldNum" sz="quarter" idx="12"/>
          </p:nvPr>
        </p:nvSpPr>
        <p:spPr/>
        <p:txBody>
          <a:bodyPr/>
          <a:lstStyle/>
          <a:p>
            <a:pPr>
              <a:defRPr/>
            </a:pPr>
            <a:fld id="{8CB793B2-E420-4832-BFC6-488A15DCC62F}" type="slidenum">
              <a:rPr lang="en-US" smtClean="0"/>
              <a:pPr>
                <a:defRPr/>
              </a:pPr>
              <a:t>27</a:t>
            </a:fld>
            <a:endParaRPr lang="en-US"/>
          </a:p>
        </p:txBody>
      </p:sp>
      <p:pic>
        <p:nvPicPr>
          <p:cNvPr id="4" name="Picture 3">
            <a:extLst>
              <a:ext uri="{FF2B5EF4-FFF2-40B4-BE49-F238E27FC236}">
                <a16:creationId xmlns:a16="http://schemas.microsoft.com/office/drawing/2014/main" id="{E9337C20-3C5B-A98C-0079-C099DEA275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pic>
        <p:nvPicPr>
          <p:cNvPr id="6" name="Picture 5" descr="A screenshot of a newspaper&#10;&#10;Description automatically generated">
            <a:extLst>
              <a:ext uri="{FF2B5EF4-FFF2-40B4-BE49-F238E27FC236}">
                <a16:creationId xmlns:a16="http://schemas.microsoft.com/office/drawing/2014/main" id="{5F4664FB-D706-6641-C0CA-D85F8E72D1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058902"/>
            <a:ext cx="8382000" cy="5677171"/>
          </a:xfrm>
          <a:prstGeom prst="rect">
            <a:avLst/>
          </a:prstGeom>
          <a:ln>
            <a:solidFill>
              <a:schemeClr val="tx1"/>
            </a:solidFill>
          </a:ln>
        </p:spPr>
      </p:pic>
    </p:spTree>
    <p:extLst>
      <p:ext uri="{BB962C8B-B14F-4D97-AF65-F5344CB8AC3E}">
        <p14:creationId xmlns:p14="http://schemas.microsoft.com/office/powerpoint/2010/main" val="2708824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553200" y="6356350"/>
            <a:ext cx="2133600" cy="365125"/>
          </a:xfrm>
          <a:prstGeom prst="rect">
            <a:avLst/>
          </a:prstGeom>
        </p:spPr>
        <p:txBody>
          <a:bodyPr/>
          <a:lstStyle/>
          <a:p>
            <a:pPr>
              <a:defRPr/>
            </a:pPr>
            <a:fld id="{8CB793B2-E420-4832-BFC6-488A15DCC62F}" type="slidenum">
              <a:rPr lang="en-US" smtClean="0"/>
              <a:pPr>
                <a:defRPr/>
              </a:pPr>
              <a:t>28</a:t>
            </a:fld>
            <a:endParaRPr lang="en-US"/>
          </a:p>
        </p:txBody>
      </p:sp>
      <p:sp>
        <p:nvSpPr>
          <p:cNvPr id="6" name="TextBox 5"/>
          <p:cNvSpPr txBox="1"/>
          <p:nvPr/>
        </p:nvSpPr>
        <p:spPr>
          <a:xfrm>
            <a:off x="4477925" y="228600"/>
            <a:ext cx="4343400" cy="1815882"/>
          </a:xfrm>
          <a:prstGeom prst="rect">
            <a:avLst/>
          </a:prstGeom>
          <a:noFill/>
        </p:spPr>
        <p:txBody>
          <a:bodyPr wrap="square" rtlCol="0">
            <a:spAutoFit/>
          </a:bodyPr>
          <a:lstStyle/>
          <a:p>
            <a:r>
              <a:rPr lang="en-US" sz="2800" dirty="0"/>
              <a:t>Many, many instances of Aldermen receiving cash from TIF project owners/developers.</a:t>
            </a:r>
          </a:p>
        </p:txBody>
      </p:sp>
      <p:sp>
        <p:nvSpPr>
          <p:cNvPr id="19" name="TextBox 18"/>
          <p:cNvSpPr txBox="1"/>
          <p:nvPr/>
        </p:nvSpPr>
        <p:spPr>
          <a:xfrm rot="21039808">
            <a:off x="297125" y="939808"/>
            <a:ext cx="4250601" cy="646331"/>
          </a:xfrm>
          <a:prstGeom prst="rect">
            <a:avLst/>
          </a:prstGeom>
          <a:noFill/>
        </p:spPr>
        <p:txBody>
          <a:bodyPr wrap="square" rtlCol="0">
            <a:spAutoFit/>
          </a:bodyPr>
          <a:lstStyle/>
          <a:p>
            <a:pPr algn="ctr"/>
            <a:r>
              <a:rPr lang="en-US" sz="3600" b="1" dirty="0">
                <a:solidFill>
                  <a:srgbClr val="FF0000"/>
                </a:solidFill>
                <a:latin typeface="Stencil" pitchFamily="82" charset="0"/>
              </a:rPr>
              <a:t>TIFs  corrupt.</a:t>
            </a:r>
          </a:p>
        </p:txBody>
      </p:sp>
      <p:pic>
        <p:nvPicPr>
          <p:cNvPr id="10" name="Picture 9" descr="A person wearing glasses and smiling at the camera&#10;&#10;Description automatically generated">
            <a:extLst>
              <a:ext uri="{FF2B5EF4-FFF2-40B4-BE49-F238E27FC236}">
                <a16:creationId xmlns:a16="http://schemas.microsoft.com/office/drawing/2014/main" id="{E36267E1-0F86-4530-9CA9-76FCEC0D9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91" y="2160449"/>
            <a:ext cx="838200" cy="1123844"/>
          </a:xfrm>
          <a:prstGeom prst="rect">
            <a:avLst/>
          </a:prstGeom>
        </p:spPr>
      </p:pic>
      <p:sp>
        <p:nvSpPr>
          <p:cNvPr id="11" name="Rectangle 10">
            <a:extLst>
              <a:ext uri="{FF2B5EF4-FFF2-40B4-BE49-F238E27FC236}">
                <a16:creationId xmlns:a16="http://schemas.microsoft.com/office/drawing/2014/main" id="{77B295A5-6E41-47C0-BB7C-CF6E33AA2BE7}"/>
              </a:ext>
            </a:extLst>
          </p:cNvPr>
          <p:cNvSpPr/>
          <p:nvPr/>
        </p:nvSpPr>
        <p:spPr>
          <a:xfrm>
            <a:off x="1032584" y="2420806"/>
            <a:ext cx="7162800" cy="36933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dirty="0">
                <a:solidFill>
                  <a:schemeClr val="tx1"/>
                </a:solidFill>
              </a:rPr>
              <a:t>Carrie Austin, 34</a:t>
            </a:r>
            <a:r>
              <a:rPr lang="en-US" baseline="30000" dirty="0">
                <a:solidFill>
                  <a:schemeClr val="tx1"/>
                </a:solidFill>
              </a:rPr>
              <a:t>th</a:t>
            </a:r>
            <a:r>
              <a:rPr lang="en-US" dirty="0">
                <a:solidFill>
                  <a:schemeClr val="tx1"/>
                </a:solidFill>
              </a:rPr>
              <a:t> Ward - $14,650 – 2 projects/$22.9 million TIF funds</a:t>
            </a:r>
          </a:p>
        </p:txBody>
      </p:sp>
      <p:pic>
        <p:nvPicPr>
          <p:cNvPr id="13" name="Picture 12" descr="A person wearing a suit and tie smiling at the camera&#10;&#10;Description automatically generated">
            <a:extLst>
              <a:ext uri="{FF2B5EF4-FFF2-40B4-BE49-F238E27FC236}">
                <a16:creationId xmlns:a16="http://schemas.microsoft.com/office/drawing/2014/main" id="{E677DD55-D7FE-4C6B-A5F6-028F88CED6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949" y="3387626"/>
            <a:ext cx="946158" cy="1027026"/>
          </a:xfrm>
          <a:prstGeom prst="rect">
            <a:avLst/>
          </a:prstGeom>
        </p:spPr>
      </p:pic>
      <p:pic>
        <p:nvPicPr>
          <p:cNvPr id="16" name="Picture 15" descr="A person wearing a suit and tie smiling at the camera&#10;&#10;Description automatically generated">
            <a:extLst>
              <a:ext uri="{FF2B5EF4-FFF2-40B4-BE49-F238E27FC236}">
                <a16:creationId xmlns:a16="http://schemas.microsoft.com/office/drawing/2014/main" id="{DE30B271-9C09-4528-A50F-4E4781A976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584" y="4473579"/>
            <a:ext cx="839707" cy="1024507"/>
          </a:xfrm>
          <a:prstGeom prst="rect">
            <a:avLst/>
          </a:prstGeom>
        </p:spPr>
      </p:pic>
      <p:pic>
        <p:nvPicPr>
          <p:cNvPr id="20" name="Picture 19" descr="A person wearing a suit and tie smiling at the camera&#10;&#10;Description automatically generated">
            <a:extLst>
              <a:ext uri="{FF2B5EF4-FFF2-40B4-BE49-F238E27FC236}">
                <a16:creationId xmlns:a16="http://schemas.microsoft.com/office/drawing/2014/main" id="{B8B67506-D497-4EA3-896C-A19AE4D53D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577" y="5583255"/>
            <a:ext cx="763940" cy="1024508"/>
          </a:xfrm>
          <a:prstGeom prst="rect">
            <a:avLst/>
          </a:prstGeom>
        </p:spPr>
      </p:pic>
      <p:sp>
        <p:nvSpPr>
          <p:cNvPr id="21" name="Rectangle 20">
            <a:extLst>
              <a:ext uri="{FF2B5EF4-FFF2-40B4-BE49-F238E27FC236}">
                <a16:creationId xmlns:a16="http://schemas.microsoft.com/office/drawing/2014/main" id="{408A1C73-45DB-4C7C-8CBB-F77939E1DFC1}"/>
              </a:ext>
            </a:extLst>
          </p:cNvPr>
          <p:cNvSpPr/>
          <p:nvPr/>
        </p:nvSpPr>
        <p:spPr>
          <a:xfrm>
            <a:off x="1095817" y="5744299"/>
            <a:ext cx="7500011" cy="36933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dirty="0">
                <a:solidFill>
                  <a:schemeClr val="tx1"/>
                </a:solidFill>
              </a:rPr>
              <a:t>Brian Hopkins, 2nd Ward - $6,000 – 1 project/$1.3 billion TIF funds </a:t>
            </a:r>
            <a:r>
              <a:rPr lang="en-US" sz="1200" dirty="0">
                <a:solidFill>
                  <a:schemeClr val="tx1"/>
                </a:solidFill>
              </a:rPr>
              <a:t>(Lincoln Yards)</a:t>
            </a:r>
          </a:p>
        </p:txBody>
      </p:sp>
      <p:sp>
        <p:nvSpPr>
          <p:cNvPr id="23" name="Rectangle 22">
            <a:extLst>
              <a:ext uri="{FF2B5EF4-FFF2-40B4-BE49-F238E27FC236}">
                <a16:creationId xmlns:a16="http://schemas.microsoft.com/office/drawing/2014/main" id="{5EB10954-2290-4C2F-938D-F2AD14CB2561}"/>
              </a:ext>
            </a:extLst>
          </p:cNvPr>
          <p:cNvSpPr/>
          <p:nvPr/>
        </p:nvSpPr>
        <p:spPr>
          <a:xfrm>
            <a:off x="1095817" y="3449385"/>
            <a:ext cx="6705600" cy="36933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dirty="0">
                <a:solidFill>
                  <a:schemeClr val="tx1"/>
                </a:solidFill>
              </a:rPr>
              <a:t>Walter Burnett, 27</a:t>
            </a:r>
            <a:r>
              <a:rPr lang="en-US" baseline="30000" dirty="0">
                <a:solidFill>
                  <a:schemeClr val="tx1"/>
                </a:solidFill>
              </a:rPr>
              <a:t>th</a:t>
            </a:r>
            <a:r>
              <a:rPr lang="en-US" dirty="0">
                <a:solidFill>
                  <a:schemeClr val="tx1"/>
                </a:solidFill>
              </a:rPr>
              <a:t> Ward - $3,000 – 1 project/$7 million TIF funds</a:t>
            </a:r>
          </a:p>
        </p:txBody>
      </p:sp>
      <p:sp>
        <p:nvSpPr>
          <p:cNvPr id="24" name="Rectangle 23">
            <a:extLst>
              <a:ext uri="{FF2B5EF4-FFF2-40B4-BE49-F238E27FC236}">
                <a16:creationId xmlns:a16="http://schemas.microsoft.com/office/drawing/2014/main" id="{E7F85876-8F23-4941-B92F-B82ACF8BFDEC}"/>
              </a:ext>
            </a:extLst>
          </p:cNvPr>
          <p:cNvSpPr/>
          <p:nvPr/>
        </p:nvSpPr>
        <p:spPr>
          <a:xfrm>
            <a:off x="1095817" y="4533278"/>
            <a:ext cx="6514108" cy="40011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dirty="0">
                <a:solidFill>
                  <a:schemeClr val="tx1"/>
                </a:solidFill>
              </a:rPr>
              <a:t>Danny Solis, 25</a:t>
            </a:r>
            <a:r>
              <a:rPr lang="en-US" baseline="30000" dirty="0">
                <a:solidFill>
                  <a:schemeClr val="tx1"/>
                </a:solidFill>
              </a:rPr>
              <a:t>th</a:t>
            </a:r>
            <a:r>
              <a:rPr lang="en-US" dirty="0">
                <a:solidFill>
                  <a:schemeClr val="tx1"/>
                </a:solidFill>
              </a:rPr>
              <a:t> Ward - $64,100 – 1 project/$9 million TIF funds</a:t>
            </a:r>
            <a:endParaRPr lang="en-US" sz="2000" b="1" cap="none" spc="0" dirty="0">
              <a:ln w="13462">
                <a:solidFill>
                  <a:schemeClr val="bg1"/>
                </a:solidFill>
                <a:prstDash val="solid"/>
              </a:ln>
              <a:solidFill>
                <a:schemeClr val="tx1"/>
              </a:solidFill>
              <a:effectLst>
                <a:outerShdw dist="38100" dir="2700000" algn="bl" rotWithShape="0">
                  <a:schemeClr val="accent5"/>
                </a:outerShdw>
              </a:effectLst>
            </a:endParaRPr>
          </a:p>
        </p:txBody>
      </p:sp>
      <p:pic>
        <p:nvPicPr>
          <p:cNvPr id="2" name="Picture 1">
            <a:extLst>
              <a:ext uri="{FF2B5EF4-FFF2-40B4-BE49-F238E27FC236}">
                <a16:creationId xmlns:a16="http://schemas.microsoft.com/office/drawing/2014/main" id="{6ABF4121-79D0-494E-BF29-FBD67B90B4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622" y="179517"/>
            <a:ext cx="999850" cy="876305"/>
          </a:xfrm>
          <a:prstGeom prst="rect">
            <a:avLst/>
          </a:prstGeom>
        </p:spPr>
      </p:pic>
      <p:sp>
        <p:nvSpPr>
          <p:cNvPr id="4" name="Rectangle 3">
            <a:extLst>
              <a:ext uri="{FF2B5EF4-FFF2-40B4-BE49-F238E27FC236}">
                <a16:creationId xmlns:a16="http://schemas.microsoft.com/office/drawing/2014/main" id="{C1FB2659-3308-BEE4-FFB2-2BA5657BDB61}"/>
              </a:ext>
            </a:extLst>
          </p:cNvPr>
          <p:cNvSpPr/>
          <p:nvPr/>
        </p:nvSpPr>
        <p:spPr>
          <a:xfrm rot="21128665">
            <a:off x="31732" y="1955241"/>
            <a:ext cx="1754005" cy="584775"/>
          </a:xfrm>
          <a:prstGeom prst="rect">
            <a:avLst/>
          </a:prstGeom>
          <a:noFill/>
        </p:spPr>
        <p:txBody>
          <a:bodyPr wrap="none" lIns="91440" tIns="45720" rIns="91440" bIns="45720">
            <a:spAutoFit/>
          </a:bodyPr>
          <a:lstStyle/>
          <a:p>
            <a:pPr algn="ct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Indicted</a:t>
            </a:r>
          </a:p>
        </p:txBody>
      </p:sp>
      <p:sp>
        <p:nvSpPr>
          <p:cNvPr id="5" name="Rectangle 4">
            <a:extLst>
              <a:ext uri="{FF2B5EF4-FFF2-40B4-BE49-F238E27FC236}">
                <a16:creationId xmlns:a16="http://schemas.microsoft.com/office/drawing/2014/main" id="{97AD58D4-D785-0B52-CA95-9EC62C81CAD3}"/>
              </a:ext>
            </a:extLst>
          </p:cNvPr>
          <p:cNvSpPr/>
          <p:nvPr/>
        </p:nvSpPr>
        <p:spPr>
          <a:xfrm rot="21128665">
            <a:off x="619861" y="4929472"/>
            <a:ext cx="1787669" cy="646331"/>
          </a:xfrm>
          <a:prstGeom prst="rect">
            <a:avLst/>
          </a:prstGeom>
          <a:noFill/>
        </p:spPr>
        <p:txBody>
          <a:bodyPr wrap="none" lIns="91440" tIns="45720" rIns="91440" bIns="45720">
            <a:spAutoFit/>
          </a:bodyPr>
          <a:lstStyle/>
          <a:p>
            <a:pPr algn="ctr"/>
            <a:r>
              <a:rPr lang="en-US" b="1" cap="none" spc="0" dirty="0">
                <a:ln w="6600">
                  <a:solidFill>
                    <a:schemeClr val="accent2"/>
                  </a:solidFill>
                  <a:prstDash val="solid"/>
                </a:ln>
                <a:solidFill>
                  <a:srgbClr val="FFFFFF"/>
                </a:solidFill>
                <a:effectLst>
                  <a:outerShdw dist="38100" dir="2700000" algn="tl" rotWithShape="0">
                    <a:schemeClr val="accent2"/>
                  </a:outerShdw>
                </a:effectLst>
              </a:rPr>
              <a:t>Wore wire for </a:t>
            </a:r>
            <a:br>
              <a:rPr lang="en-US" b="1" cap="none" spc="0" dirty="0">
                <a:ln w="6600">
                  <a:solidFill>
                    <a:schemeClr val="accent2"/>
                  </a:solidFill>
                  <a:prstDash val="solid"/>
                </a:ln>
                <a:solidFill>
                  <a:srgbClr val="FFFFFF"/>
                </a:solidFill>
                <a:effectLst>
                  <a:outerShdw dist="38100" dir="2700000" algn="tl" rotWithShape="0">
                    <a:schemeClr val="accent2"/>
                  </a:outerShdw>
                </a:effectLst>
              </a:rPr>
            </a:br>
            <a:r>
              <a:rPr lang="en-US" b="1" cap="none" spc="0" dirty="0">
                <a:ln w="6600">
                  <a:solidFill>
                    <a:schemeClr val="accent2"/>
                  </a:solidFill>
                  <a:prstDash val="solid"/>
                </a:ln>
                <a:solidFill>
                  <a:srgbClr val="FFFFFF"/>
                </a:solidFill>
                <a:effectLst>
                  <a:outerShdw dist="38100" dir="2700000" algn="tl" rotWithShape="0">
                    <a:schemeClr val="accent2"/>
                  </a:outerShdw>
                </a:effectLst>
              </a:rPr>
              <a:t>FBI for 2 years</a:t>
            </a:r>
          </a:p>
        </p:txBody>
      </p:sp>
    </p:spTree>
    <p:extLst>
      <p:ext uri="{BB962C8B-B14F-4D97-AF65-F5344CB8AC3E}">
        <p14:creationId xmlns:p14="http://schemas.microsoft.com/office/powerpoint/2010/main" val="898094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553200" y="6356350"/>
            <a:ext cx="2133600" cy="365125"/>
          </a:xfrm>
          <a:prstGeom prst="rect">
            <a:avLst/>
          </a:prstGeom>
        </p:spPr>
        <p:txBody>
          <a:bodyPr/>
          <a:lstStyle/>
          <a:p>
            <a:pPr>
              <a:defRPr/>
            </a:pPr>
            <a:fld id="{8CB793B2-E420-4832-BFC6-488A15DCC62F}" type="slidenum">
              <a:rPr lang="en-US" smtClean="0"/>
              <a:pPr>
                <a:defRPr/>
              </a:pPr>
              <a:t>29</a:t>
            </a:fld>
            <a:endParaRPr lang="en-US"/>
          </a:p>
        </p:txBody>
      </p:sp>
      <p:pic>
        <p:nvPicPr>
          <p:cNvPr id="4" name="Picture 3" descr="A person in a newspaper&#10;&#10;Description automatically generated">
            <a:extLst>
              <a:ext uri="{FF2B5EF4-FFF2-40B4-BE49-F238E27FC236}">
                <a16:creationId xmlns:a16="http://schemas.microsoft.com/office/drawing/2014/main" id="{D1579594-72B5-47EC-96B7-E6B672262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555625"/>
            <a:ext cx="7391052" cy="5746750"/>
          </a:xfrm>
          <a:prstGeom prst="rect">
            <a:avLst/>
          </a:prstGeom>
        </p:spPr>
      </p:pic>
      <p:pic>
        <p:nvPicPr>
          <p:cNvPr id="2" name="Picture 1">
            <a:extLst>
              <a:ext uri="{FF2B5EF4-FFF2-40B4-BE49-F238E27FC236}">
                <a16:creationId xmlns:a16="http://schemas.microsoft.com/office/drawing/2014/main" id="{25638815-B5D8-45BA-B5F4-F272943FDA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04800"/>
            <a:ext cx="999850" cy="876305"/>
          </a:xfrm>
          <a:prstGeom prst="rect">
            <a:avLst/>
          </a:prstGeom>
        </p:spPr>
      </p:pic>
      <p:sp>
        <p:nvSpPr>
          <p:cNvPr id="5" name="Rectangle 4">
            <a:extLst>
              <a:ext uri="{FF2B5EF4-FFF2-40B4-BE49-F238E27FC236}">
                <a16:creationId xmlns:a16="http://schemas.microsoft.com/office/drawing/2014/main" id="{6EDB421F-5FC0-C884-9FE0-1E261AE2106E}"/>
              </a:ext>
            </a:extLst>
          </p:cNvPr>
          <p:cNvSpPr/>
          <p:nvPr/>
        </p:nvSpPr>
        <p:spPr>
          <a:xfrm rot="21128665">
            <a:off x="5637218" y="750058"/>
            <a:ext cx="2735044" cy="2062103"/>
          </a:xfrm>
          <a:prstGeom prst="rect">
            <a:avLst/>
          </a:prstGeom>
          <a:noFill/>
        </p:spPr>
        <p:txBody>
          <a:bodyPr wrap="none" lIns="91440" tIns="45720" rIns="91440" bIns="45720">
            <a:spAutoFit/>
          </a:bodyPr>
          <a:lstStyle/>
          <a:p>
            <a:pPr algn="ct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Convicted,</a:t>
            </a:r>
            <a:br>
              <a:rPr lang="en-US" sz="32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Now serving </a:t>
            </a:r>
            <a:br>
              <a:rPr lang="en-US" sz="32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2 year </a:t>
            </a:r>
          </a:p>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sentence!</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226637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C9995769-C807-4291-899C-666FBB1A61F7}" type="slidenum">
              <a:rPr lang="en-US"/>
              <a:pPr>
                <a:defRPr/>
              </a:pPr>
              <a:t>3</a:t>
            </a:fld>
            <a:endParaRPr lang="en-US" dirty="0"/>
          </a:p>
        </p:txBody>
      </p:sp>
      <p:sp>
        <p:nvSpPr>
          <p:cNvPr id="3076" name="Titre 1"/>
          <p:cNvSpPr>
            <a:spLocks noGrp="1"/>
          </p:cNvSpPr>
          <p:nvPr>
            <p:ph type="title" idx="4294967295"/>
          </p:nvPr>
        </p:nvSpPr>
        <p:spPr>
          <a:xfrm>
            <a:off x="1420813" y="247650"/>
            <a:ext cx="7723187" cy="1143000"/>
          </a:xfrm>
        </p:spPr>
        <p:txBody>
          <a:bodyPr/>
          <a:lstStyle/>
          <a:p>
            <a:pPr eaLnBrk="1" hangingPunct="1"/>
            <a:r>
              <a:rPr lang="fr-CA" u="sng" dirty="0">
                <a:solidFill>
                  <a:schemeClr val="accent1"/>
                </a:solidFill>
              </a:rPr>
              <a:t>The TIF Illumination Project</a:t>
            </a:r>
            <a:endParaRPr lang="en-US" u="sng" dirty="0">
              <a:solidFill>
                <a:schemeClr val="accent1"/>
              </a:solidFill>
            </a:endParaRPr>
          </a:p>
        </p:txBody>
      </p:sp>
      <p:sp>
        <p:nvSpPr>
          <p:cNvPr id="8" name="Text Box 6"/>
          <p:cNvSpPr txBox="1">
            <a:spLocks noChangeArrowheads="1"/>
          </p:cNvSpPr>
          <p:nvPr/>
        </p:nvSpPr>
        <p:spPr bwMode="auto">
          <a:xfrm>
            <a:off x="381000" y="1828800"/>
            <a:ext cx="853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dirty="0"/>
              <a:t>Go to </a:t>
            </a:r>
            <a:r>
              <a:rPr lang="en-US" sz="2400" dirty="0">
                <a:hlinkClick r:id="rId3"/>
              </a:rPr>
              <a:t>www.tifreports.com</a:t>
            </a:r>
            <a:r>
              <a:rPr lang="en-US" sz="2400" dirty="0"/>
              <a:t> for video primer and other background info on how TIFs work…</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127" y="381000"/>
            <a:ext cx="999850" cy="876305"/>
          </a:xfrm>
          <a:prstGeom prst="rect">
            <a:avLst/>
          </a:prstGeom>
        </p:spPr>
      </p:pic>
      <p:pic>
        <p:nvPicPr>
          <p:cNvPr id="3" name="Picture 2" descr="A screenshot of a social media post&#10;&#10;Description automatically generated">
            <a:extLst>
              <a:ext uri="{FF2B5EF4-FFF2-40B4-BE49-F238E27FC236}">
                <a16:creationId xmlns:a16="http://schemas.microsoft.com/office/drawing/2014/main" id="{4481133A-BDD7-4695-BC4B-16D0E8014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819400"/>
            <a:ext cx="8610600" cy="2530686"/>
          </a:xfrm>
          <a:prstGeom prst="rect">
            <a:avLst/>
          </a:prstGeom>
          <a:effectLst>
            <a:glow rad="152400">
              <a:schemeClr val="accent2">
                <a:satMod val="175000"/>
                <a:alpha val="53000"/>
              </a:schemeClr>
            </a:glow>
          </a:effectLst>
        </p:spPr>
      </p:pic>
      <p:sp>
        <p:nvSpPr>
          <p:cNvPr id="4" name="Oval 3">
            <a:extLst>
              <a:ext uri="{FF2B5EF4-FFF2-40B4-BE49-F238E27FC236}">
                <a16:creationId xmlns:a16="http://schemas.microsoft.com/office/drawing/2014/main" id="{62548D3A-0D97-40C2-9F46-3FFFCF24D3FE}"/>
              </a:ext>
            </a:extLst>
          </p:cNvPr>
          <p:cNvSpPr/>
          <p:nvPr/>
        </p:nvSpPr>
        <p:spPr>
          <a:xfrm>
            <a:off x="3537438" y="2972429"/>
            <a:ext cx="1066800" cy="3810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B617AF8-525D-4011-B008-3910AB4A08DD}"/>
              </a:ext>
            </a:extLst>
          </p:cNvPr>
          <p:cNvSpPr/>
          <p:nvPr/>
        </p:nvSpPr>
        <p:spPr>
          <a:xfrm rot="739446">
            <a:off x="3307233" y="5098123"/>
            <a:ext cx="5237331" cy="1200329"/>
          </a:xfrm>
          <a:prstGeom prst="rect">
            <a:avLst/>
          </a:prstGeom>
          <a:noFill/>
        </p:spPr>
        <p:txBody>
          <a:bodyPr wrap="non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290,000 people </a:t>
            </a:r>
            <a:b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Illuminated since 2013!</a:t>
            </a:r>
          </a:p>
        </p:txBody>
      </p:sp>
    </p:spTree>
    <p:extLst>
      <p:ext uri="{BB962C8B-B14F-4D97-AF65-F5344CB8AC3E}">
        <p14:creationId xmlns:p14="http://schemas.microsoft.com/office/powerpoint/2010/main" val="3853974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53232F-8635-1B0E-4A93-9168382524BB}"/>
              </a:ext>
            </a:extLst>
          </p:cNvPr>
          <p:cNvSpPr>
            <a:spLocks noGrp="1"/>
          </p:cNvSpPr>
          <p:nvPr>
            <p:ph type="ftr" sz="quarter" idx="11"/>
          </p:nvPr>
        </p:nvSpPr>
        <p:spPr/>
        <p:txBody>
          <a:bodyPr/>
          <a:lstStyle/>
          <a:p>
            <a:pPr>
              <a:defRPr/>
            </a:pPr>
            <a:r>
              <a:rPr lang="en-US" dirty="0"/>
              <a:t> </a:t>
            </a:r>
          </a:p>
        </p:txBody>
      </p:sp>
      <p:sp>
        <p:nvSpPr>
          <p:cNvPr id="3" name="Slide Number Placeholder 2">
            <a:extLst>
              <a:ext uri="{FF2B5EF4-FFF2-40B4-BE49-F238E27FC236}">
                <a16:creationId xmlns:a16="http://schemas.microsoft.com/office/drawing/2014/main" id="{A5082FBE-3E15-5BBC-4F4C-AF76BB9A89C1}"/>
              </a:ext>
            </a:extLst>
          </p:cNvPr>
          <p:cNvSpPr>
            <a:spLocks noGrp="1"/>
          </p:cNvSpPr>
          <p:nvPr>
            <p:ph type="sldNum" sz="quarter" idx="12"/>
          </p:nvPr>
        </p:nvSpPr>
        <p:spPr/>
        <p:txBody>
          <a:bodyPr/>
          <a:lstStyle/>
          <a:p>
            <a:pPr>
              <a:defRPr/>
            </a:pPr>
            <a:fld id="{8CB793B2-E420-4832-BFC6-488A15DCC62F}" type="slidenum">
              <a:rPr lang="en-US" smtClean="0"/>
              <a:pPr>
                <a:defRPr/>
              </a:pPr>
              <a:t>30</a:t>
            </a:fld>
            <a:endParaRPr lang="en-US"/>
          </a:p>
        </p:txBody>
      </p:sp>
      <p:pic>
        <p:nvPicPr>
          <p:cNvPr id="5" name="Picture 4" descr="A logo with green leaves&#10;&#10;Description automatically generated">
            <a:extLst>
              <a:ext uri="{FF2B5EF4-FFF2-40B4-BE49-F238E27FC236}">
                <a16:creationId xmlns:a16="http://schemas.microsoft.com/office/drawing/2014/main" id="{012F9B85-82BF-0ACC-2C11-739D4359C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5271"/>
            <a:ext cx="3112076" cy="1761097"/>
          </a:xfrm>
          <a:prstGeom prst="rect">
            <a:avLst/>
          </a:prstGeom>
        </p:spPr>
      </p:pic>
      <p:pic>
        <p:nvPicPr>
          <p:cNvPr id="6" name="Picture 5">
            <a:extLst>
              <a:ext uri="{FF2B5EF4-FFF2-40B4-BE49-F238E27FC236}">
                <a16:creationId xmlns:a16="http://schemas.microsoft.com/office/drawing/2014/main" id="{85C055C0-FB84-FC99-B37F-DD71F7E47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pic>
        <p:nvPicPr>
          <p:cNvPr id="8" name="Picture 7" descr="A map of a city&#10;&#10;Description automatically generated">
            <a:extLst>
              <a:ext uri="{FF2B5EF4-FFF2-40B4-BE49-F238E27FC236}">
                <a16:creationId xmlns:a16="http://schemas.microsoft.com/office/drawing/2014/main" id="{23D11BBC-F9AB-E452-502B-9FEE59A2F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1" y="1882775"/>
            <a:ext cx="4686300" cy="4838700"/>
          </a:xfrm>
          <a:prstGeom prst="rect">
            <a:avLst/>
          </a:prstGeom>
          <a:ln>
            <a:solidFill>
              <a:srgbClr val="92D050"/>
            </a:solidFill>
          </a:ln>
        </p:spPr>
      </p:pic>
      <p:sp>
        <p:nvSpPr>
          <p:cNvPr id="9" name="Rectangle 8">
            <a:extLst>
              <a:ext uri="{FF2B5EF4-FFF2-40B4-BE49-F238E27FC236}">
                <a16:creationId xmlns:a16="http://schemas.microsoft.com/office/drawing/2014/main" id="{DC610BE3-2A37-853D-C023-7039F4FECEFB}"/>
              </a:ext>
            </a:extLst>
          </p:cNvPr>
          <p:cNvSpPr/>
          <p:nvPr/>
        </p:nvSpPr>
        <p:spPr>
          <a:xfrm rot="21128398">
            <a:off x="1477657" y="5283185"/>
            <a:ext cx="7083927"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What’s up with TIFs?</a:t>
            </a:r>
          </a:p>
        </p:txBody>
      </p:sp>
    </p:spTree>
    <p:extLst>
      <p:ext uri="{BB962C8B-B14F-4D97-AF65-F5344CB8AC3E}">
        <p14:creationId xmlns:p14="http://schemas.microsoft.com/office/powerpoint/2010/main" val="3042267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a neighborhood&#10;&#10;Description automatically generated">
            <a:extLst>
              <a:ext uri="{FF2B5EF4-FFF2-40B4-BE49-F238E27FC236}">
                <a16:creationId xmlns:a16="http://schemas.microsoft.com/office/drawing/2014/main" id="{5029CA5D-C463-15B6-22F7-5BD221EBA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33" y="0"/>
            <a:ext cx="8471180" cy="6858000"/>
          </a:xfrm>
          <a:prstGeom prst="rect">
            <a:avLst/>
          </a:prstGeom>
        </p:spPr>
      </p:pic>
      <p:sp>
        <p:nvSpPr>
          <p:cNvPr id="2" name="Footer Placeholder 1">
            <a:extLst>
              <a:ext uri="{FF2B5EF4-FFF2-40B4-BE49-F238E27FC236}">
                <a16:creationId xmlns:a16="http://schemas.microsoft.com/office/drawing/2014/main" id="{C753232F-8635-1B0E-4A93-9168382524BB}"/>
              </a:ext>
            </a:extLst>
          </p:cNvPr>
          <p:cNvSpPr>
            <a:spLocks noGrp="1"/>
          </p:cNvSpPr>
          <p:nvPr>
            <p:ph type="ftr" sz="quarter" idx="11"/>
          </p:nvPr>
        </p:nvSpPr>
        <p:spPr/>
        <p:txBody>
          <a:bodyPr/>
          <a:lstStyle/>
          <a:p>
            <a:pPr>
              <a:defRPr/>
            </a:pPr>
            <a:r>
              <a:rPr lang="en-US" dirty="0"/>
              <a:t> </a:t>
            </a:r>
          </a:p>
        </p:txBody>
      </p:sp>
      <p:sp>
        <p:nvSpPr>
          <p:cNvPr id="3" name="Slide Number Placeholder 2">
            <a:extLst>
              <a:ext uri="{FF2B5EF4-FFF2-40B4-BE49-F238E27FC236}">
                <a16:creationId xmlns:a16="http://schemas.microsoft.com/office/drawing/2014/main" id="{A5082FBE-3E15-5BBC-4F4C-AF76BB9A89C1}"/>
              </a:ext>
            </a:extLst>
          </p:cNvPr>
          <p:cNvSpPr>
            <a:spLocks noGrp="1"/>
          </p:cNvSpPr>
          <p:nvPr>
            <p:ph type="sldNum" sz="quarter" idx="12"/>
          </p:nvPr>
        </p:nvSpPr>
        <p:spPr/>
        <p:txBody>
          <a:bodyPr/>
          <a:lstStyle/>
          <a:p>
            <a:pPr>
              <a:defRPr/>
            </a:pPr>
            <a:fld id="{8CB793B2-E420-4832-BFC6-488A15DCC62F}" type="slidenum">
              <a:rPr lang="en-US" smtClean="0"/>
              <a:pPr>
                <a:defRPr/>
              </a:pPr>
              <a:t>31</a:t>
            </a:fld>
            <a:endParaRPr lang="en-US"/>
          </a:p>
        </p:txBody>
      </p:sp>
      <p:pic>
        <p:nvPicPr>
          <p:cNvPr id="5" name="Picture 4" descr="A logo with green leaves&#10;&#10;Description automatically generated">
            <a:extLst>
              <a:ext uri="{FF2B5EF4-FFF2-40B4-BE49-F238E27FC236}">
                <a16:creationId xmlns:a16="http://schemas.microsoft.com/office/drawing/2014/main" id="{012F9B85-82BF-0ACC-2C11-739D4359C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36374"/>
            <a:ext cx="3112076" cy="1761097"/>
          </a:xfrm>
          <a:prstGeom prst="rect">
            <a:avLst/>
          </a:prstGeom>
          <a:ln>
            <a:solidFill>
              <a:srgbClr val="92D050"/>
            </a:solidFill>
          </a:ln>
        </p:spPr>
      </p:pic>
      <p:pic>
        <p:nvPicPr>
          <p:cNvPr id="6" name="Picture 5">
            <a:extLst>
              <a:ext uri="{FF2B5EF4-FFF2-40B4-BE49-F238E27FC236}">
                <a16:creationId xmlns:a16="http://schemas.microsoft.com/office/drawing/2014/main" id="{85C055C0-FB84-FC99-B37F-DD71F7E471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sp>
        <p:nvSpPr>
          <p:cNvPr id="9" name="Rectangle 8">
            <a:extLst>
              <a:ext uri="{FF2B5EF4-FFF2-40B4-BE49-F238E27FC236}">
                <a16:creationId xmlns:a16="http://schemas.microsoft.com/office/drawing/2014/main" id="{DC610BE3-2A37-853D-C023-7039F4FECEFB}"/>
              </a:ext>
            </a:extLst>
          </p:cNvPr>
          <p:cNvSpPr/>
          <p:nvPr/>
        </p:nvSpPr>
        <p:spPr>
          <a:xfrm rot="21128398">
            <a:off x="657965" y="2614717"/>
            <a:ext cx="5970481" cy="707886"/>
          </a:xfrm>
          <a:prstGeom prst="rect">
            <a:avLst/>
          </a:prstGeom>
          <a:noFill/>
        </p:spPr>
        <p:txBody>
          <a:bodyPr wrap="non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Main Street Triangle TIF</a:t>
            </a:r>
          </a:p>
        </p:txBody>
      </p:sp>
    </p:spTree>
    <p:extLst>
      <p:ext uri="{BB962C8B-B14F-4D97-AF65-F5344CB8AC3E}">
        <p14:creationId xmlns:p14="http://schemas.microsoft.com/office/powerpoint/2010/main" val="2941404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2D6D5B-DAD6-BF92-3C8F-D55885839735}"/>
              </a:ext>
            </a:extLst>
          </p:cNvPr>
          <p:cNvSpPr>
            <a:spLocks noGrp="1"/>
          </p:cNvSpPr>
          <p:nvPr>
            <p:ph type="sldNum" sz="quarter" idx="12"/>
          </p:nvPr>
        </p:nvSpPr>
        <p:spPr/>
        <p:txBody>
          <a:bodyPr/>
          <a:lstStyle/>
          <a:p>
            <a:pPr>
              <a:defRPr/>
            </a:pPr>
            <a:fld id="{8CB793B2-E420-4832-BFC6-488A15DCC62F}" type="slidenum">
              <a:rPr lang="en-US" smtClean="0"/>
              <a:pPr>
                <a:defRPr/>
              </a:pPr>
              <a:t>32</a:t>
            </a:fld>
            <a:endParaRPr lang="en-US"/>
          </a:p>
        </p:txBody>
      </p:sp>
      <p:pic>
        <p:nvPicPr>
          <p:cNvPr id="4" name="Picture 3">
            <a:extLst>
              <a:ext uri="{FF2B5EF4-FFF2-40B4-BE49-F238E27FC236}">
                <a16:creationId xmlns:a16="http://schemas.microsoft.com/office/drawing/2014/main" id="{9825FEBF-2518-D933-B717-4BF205CC5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pic>
        <p:nvPicPr>
          <p:cNvPr id="5" name="Picture 4" descr="A building with trees and lights&#10;&#10;Description automatically generated">
            <a:extLst>
              <a:ext uri="{FF2B5EF4-FFF2-40B4-BE49-F238E27FC236}">
                <a16:creationId xmlns:a16="http://schemas.microsoft.com/office/drawing/2014/main" id="{0E515F0D-197D-0C48-689D-FC894B217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43745"/>
            <a:ext cx="9144000" cy="4970510"/>
          </a:xfrm>
          <a:prstGeom prst="rect">
            <a:avLst/>
          </a:prstGeom>
        </p:spPr>
      </p:pic>
    </p:spTree>
    <p:extLst>
      <p:ext uri="{BB962C8B-B14F-4D97-AF65-F5344CB8AC3E}">
        <p14:creationId xmlns:p14="http://schemas.microsoft.com/office/powerpoint/2010/main" val="818234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2D6D5B-DAD6-BF92-3C8F-D55885839735}"/>
              </a:ext>
            </a:extLst>
          </p:cNvPr>
          <p:cNvSpPr>
            <a:spLocks noGrp="1"/>
          </p:cNvSpPr>
          <p:nvPr>
            <p:ph type="sldNum" sz="quarter" idx="12"/>
          </p:nvPr>
        </p:nvSpPr>
        <p:spPr/>
        <p:txBody>
          <a:bodyPr/>
          <a:lstStyle/>
          <a:p>
            <a:pPr>
              <a:defRPr/>
            </a:pPr>
            <a:fld id="{8CB793B2-E420-4832-BFC6-488A15DCC62F}" type="slidenum">
              <a:rPr lang="en-US" smtClean="0"/>
              <a:pPr>
                <a:defRPr/>
              </a:pPr>
              <a:t>33</a:t>
            </a:fld>
            <a:endParaRPr lang="en-US"/>
          </a:p>
        </p:txBody>
      </p:sp>
      <p:pic>
        <p:nvPicPr>
          <p:cNvPr id="4" name="Picture 3">
            <a:extLst>
              <a:ext uri="{FF2B5EF4-FFF2-40B4-BE49-F238E27FC236}">
                <a16:creationId xmlns:a16="http://schemas.microsoft.com/office/drawing/2014/main" id="{9825FEBF-2518-D933-B717-4BF205CC5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pic>
        <p:nvPicPr>
          <p:cNvPr id="6" name="Picture 5" descr="Aerial view of a city&#10;&#10;Description automatically generated">
            <a:extLst>
              <a:ext uri="{FF2B5EF4-FFF2-40B4-BE49-F238E27FC236}">
                <a16:creationId xmlns:a16="http://schemas.microsoft.com/office/drawing/2014/main" id="{0081BD75-F4FD-9A51-8BF0-7EF3C67B7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219199"/>
            <a:ext cx="9002703" cy="5161213"/>
          </a:xfrm>
          <a:prstGeom prst="rect">
            <a:avLst/>
          </a:prstGeom>
          <a:ln>
            <a:solidFill>
              <a:schemeClr val="tx1"/>
            </a:solidFill>
          </a:ln>
        </p:spPr>
      </p:pic>
    </p:spTree>
    <p:extLst>
      <p:ext uri="{BB962C8B-B14F-4D97-AF65-F5344CB8AC3E}">
        <p14:creationId xmlns:p14="http://schemas.microsoft.com/office/powerpoint/2010/main" val="1546542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2D6D5B-DAD6-BF92-3C8F-D55885839735}"/>
              </a:ext>
            </a:extLst>
          </p:cNvPr>
          <p:cNvSpPr>
            <a:spLocks noGrp="1"/>
          </p:cNvSpPr>
          <p:nvPr>
            <p:ph type="sldNum" sz="quarter" idx="12"/>
          </p:nvPr>
        </p:nvSpPr>
        <p:spPr/>
        <p:txBody>
          <a:bodyPr/>
          <a:lstStyle/>
          <a:p>
            <a:pPr>
              <a:defRPr/>
            </a:pPr>
            <a:fld id="{8CB793B2-E420-4832-BFC6-488A15DCC62F}" type="slidenum">
              <a:rPr lang="en-US" smtClean="0"/>
              <a:pPr>
                <a:defRPr/>
              </a:pPr>
              <a:t>34</a:t>
            </a:fld>
            <a:endParaRPr lang="en-US"/>
          </a:p>
        </p:txBody>
      </p:sp>
      <p:pic>
        <p:nvPicPr>
          <p:cNvPr id="4" name="Picture 3">
            <a:extLst>
              <a:ext uri="{FF2B5EF4-FFF2-40B4-BE49-F238E27FC236}">
                <a16:creationId xmlns:a16="http://schemas.microsoft.com/office/drawing/2014/main" id="{9825FEBF-2518-D933-B717-4BF205CC5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pic>
        <p:nvPicPr>
          <p:cNvPr id="5" name="Picture 4" descr="A map of a city&#10;&#10;Description automatically generated">
            <a:extLst>
              <a:ext uri="{FF2B5EF4-FFF2-40B4-BE49-F238E27FC236}">
                <a16:creationId xmlns:a16="http://schemas.microsoft.com/office/drawing/2014/main" id="{5A6C9AEC-1E40-617D-1AAD-86EB598B2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5400"/>
            <a:ext cx="9144000" cy="4801712"/>
          </a:xfrm>
          <a:prstGeom prst="rect">
            <a:avLst/>
          </a:prstGeom>
          <a:ln>
            <a:solidFill>
              <a:schemeClr val="tx1"/>
            </a:solidFill>
          </a:ln>
        </p:spPr>
      </p:pic>
    </p:spTree>
    <p:extLst>
      <p:ext uri="{BB962C8B-B14F-4D97-AF65-F5344CB8AC3E}">
        <p14:creationId xmlns:p14="http://schemas.microsoft.com/office/powerpoint/2010/main" val="1611369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53232F-8635-1B0E-4A93-9168382524BB}"/>
              </a:ext>
            </a:extLst>
          </p:cNvPr>
          <p:cNvSpPr>
            <a:spLocks noGrp="1"/>
          </p:cNvSpPr>
          <p:nvPr>
            <p:ph type="ftr" sz="quarter" idx="11"/>
          </p:nvPr>
        </p:nvSpPr>
        <p:spPr/>
        <p:txBody>
          <a:bodyPr/>
          <a:lstStyle/>
          <a:p>
            <a:pPr>
              <a:defRPr/>
            </a:pPr>
            <a:r>
              <a:rPr lang="en-US" dirty="0"/>
              <a:t> </a:t>
            </a:r>
          </a:p>
        </p:txBody>
      </p:sp>
      <p:sp>
        <p:nvSpPr>
          <p:cNvPr id="3" name="Slide Number Placeholder 2">
            <a:extLst>
              <a:ext uri="{FF2B5EF4-FFF2-40B4-BE49-F238E27FC236}">
                <a16:creationId xmlns:a16="http://schemas.microsoft.com/office/drawing/2014/main" id="{A5082FBE-3E15-5BBC-4F4C-AF76BB9A89C1}"/>
              </a:ext>
            </a:extLst>
          </p:cNvPr>
          <p:cNvSpPr>
            <a:spLocks noGrp="1"/>
          </p:cNvSpPr>
          <p:nvPr>
            <p:ph type="sldNum" sz="quarter" idx="12"/>
          </p:nvPr>
        </p:nvSpPr>
        <p:spPr/>
        <p:txBody>
          <a:bodyPr/>
          <a:lstStyle/>
          <a:p>
            <a:pPr>
              <a:defRPr/>
            </a:pPr>
            <a:fld id="{8CB793B2-E420-4832-BFC6-488A15DCC62F}" type="slidenum">
              <a:rPr lang="en-US" smtClean="0"/>
              <a:pPr>
                <a:defRPr/>
              </a:pPr>
              <a:t>35</a:t>
            </a:fld>
            <a:endParaRPr lang="en-US"/>
          </a:p>
        </p:txBody>
      </p:sp>
      <p:pic>
        <p:nvPicPr>
          <p:cNvPr id="5" name="Picture 4" descr="A logo with green leaves&#10;&#10;Description automatically generated">
            <a:extLst>
              <a:ext uri="{FF2B5EF4-FFF2-40B4-BE49-F238E27FC236}">
                <a16:creationId xmlns:a16="http://schemas.microsoft.com/office/drawing/2014/main" id="{012F9B85-82BF-0ACC-2C11-739D4359C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6374"/>
            <a:ext cx="3112076" cy="1761097"/>
          </a:xfrm>
          <a:prstGeom prst="rect">
            <a:avLst/>
          </a:prstGeom>
          <a:ln>
            <a:solidFill>
              <a:srgbClr val="92D050"/>
            </a:solidFill>
          </a:ln>
        </p:spPr>
      </p:pic>
      <p:pic>
        <p:nvPicPr>
          <p:cNvPr id="6" name="Picture 5">
            <a:extLst>
              <a:ext uri="{FF2B5EF4-FFF2-40B4-BE49-F238E27FC236}">
                <a16:creationId xmlns:a16="http://schemas.microsoft.com/office/drawing/2014/main" id="{85C055C0-FB84-FC99-B37F-DD71F7E471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sp>
        <p:nvSpPr>
          <p:cNvPr id="9" name="Rectangle 8">
            <a:extLst>
              <a:ext uri="{FF2B5EF4-FFF2-40B4-BE49-F238E27FC236}">
                <a16:creationId xmlns:a16="http://schemas.microsoft.com/office/drawing/2014/main" id="{DC610BE3-2A37-853D-C023-7039F4FECEFB}"/>
              </a:ext>
            </a:extLst>
          </p:cNvPr>
          <p:cNvSpPr/>
          <p:nvPr/>
        </p:nvSpPr>
        <p:spPr>
          <a:xfrm>
            <a:off x="1752600" y="2133600"/>
            <a:ext cx="5970481" cy="707886"/>
          </a:xfrm>
          <a:prstGeom prst="rect">
            <a:avLst/>
          </a:prstGeom>
          <a:noFill/>
        </p:spPr>
        <p:txBody>
          <a:bodyPr wrap="none" lIns="91440" tIns="45720" rIns="91440" bIns="45720">
            <a:spAutoFit/>
          </a:bodyPr>
          <a:lstStyle/>
          <a:p>
            <a:pPr algn="ctr"/>
            <a:r>
              <a:rPr lang="en-US" sz="40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Main Street Triangle TIF</a:t>
            </a:r>
          </a:p>
        </p:txBody>
      </p:sp>
      <p:sp>
        <p:nvSpPr>
          <p:cNvPr id="4" name="TextBox 3">
            <a:extLst>
              <a:ext uri="{FF2B5EF4-FFF2-40B4-BE49-F238E27FC236}">
                <a16:creationId xmlns:a16="http://schemas.microsoft.com/office/drawing/2014/main" id="{C8F829EF-693C-4772-27F1-3B0370919BB7}"/>
              </a:ext>
            </a:extLst>
          </p:cNvPr>
          <p:cNvSpPr txBox="1"/>
          <p:nvPr/>
        </p:nvSpPr>
        <p:spPr>
          <a:xfrm>
            <a:off x="76200" y="3124200"/>
            <a:ext cx="8979476"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Created in 2004, will expire in 2027</a:t>
            </a:r>
          </a:p>
          <a:p>
            <a:pPr marL="285750" indent="-285750">
              <a:buFont typeface="Arial" panose="020B0604020202020204" pitchFamily="34" charset="0"/>
              <a:buChar char="•"/>
            </a:pPr>
            <a:r>
              <a:rPr lang="en-US" sz="2400" dirty="0"/>
              <a:t>Property taxes removed in 2023 = $1,527,742</a:t>
            </a:r>
          </a:p>
          <a:p>
            <a:pPr marL="285750" indent="-285750">
              <a:buFont typeface="Arial" panose="020B0604020202020204" pitchFamily="34" charset="0"/>
              <a:buChar char="•"/>
            </a:pPr>
            <a:r>
              <a:rPr lang="en-US" sz="2400" dirty="0"/>
              <a:t>Property taxes removed in 2022 = $1,871,395</a:t>
            </a:r>
          </a:p>
          <a:p>
            <a:pPr marL="285750" indent="-285750">
              <a:buFont typeface="Arial" panose="020B0604020202020204" pitchFamily="34" charset="0"/>
              <a:buChar char="•"/>
            </a:pPr>
            <a:r>
              <a:rPr lang="en-US" sz="2400" dirty="0"/>
              <a:t>Total removed 2004-2023 = $15,619,961</a:t>
            </a:r>
          </a:p>
          <a:p>
            <a:pPr marL="285750" indent="-285750">
              <a:buFont typeface="Arial" panose="020B0604020202020204" pitchFamily="34" charset="0"/>
              <a:buChar char="•"/>
            </a:pPr>
            <a:r>
              <a:rPr lang="en-US" sz="2400" dirty="0"/>
              <a:t>$ in from “Private Sources” in 2020 = $770,000</a:t>
            </a:r>
          </a:p>
          <a:p>
            <a:pPr marL="285750" indent="-285750">
              <a:buFont typeface="Arial" panose="020B0604020202020204" pitchFamily="34" charset="0"/>
              <a:buChar char="•"/>
            </a:pPr>
            <a:r>
              <a:rPr lang="en-US" sz="2400" dirty="0"/>
              <a:t>Expenses in 2020 = $1,762,967 ($1.2 million for debt service)</a:t>
            </a:r>
          </a:p>
          <a:p>
            <a:pPr marL="285750" indent="-285750">
              <a:buFont typeface="Arial" panose="020B0604020202020204" pitchFamily="34" charset="0"/>
              <a:buChar char="•"/>
            </a:pPr>
            <a:r>
              <a:rPr lang="en-US" sz="2400" dirty="0"/>
              <a:t>Balance at end of 2020 (latest annual report) = </a:t>
            </a:r>
            <a:r>
              <a:rPr lang="en-US" sz="2400" dirty="0">
                <a:solidFill>
                  <a:srgbClr val="FF0000"/>
                </a:solidFill>
              </a:rPr>
              <a:t>($27,401,011)</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062530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ed stamp with text&#10;&#10;Description automatically generated">
            <a:extLst>
              <a:ext uri="{FF2B5EF4-FFF2-40B4-BE49-F238E27FC236}">
                <a16:creationId xmlns:a16="http://schemas.microsoft.com/office/drawing/2014/main" id="{3CDFE179-BF99-21DE-74B3-4E4561DDD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2865897"/>
            <a:ext cx="1344537" cy="806283"/>
          </a:xfrm>
          <a:prstGeom prst="rect">
            <a:avLst/>
          </a:prstGeom>
        </p:spPr>
      </p:pic>
      <p:sp>
        <p:nvSpPr>
          <p:cNvPr id="2" name="Footer Placeholder 1">
            <a:extLst>
              <a:ext uri="{FF2B5EF4-FFF2-40B4-BE49-F238E27FC236}">
                <a16:creationId xmlns:a16="http://schemas.microsoft.com/office/drawing/2014/main" id="{C753232F-8635-1B0E-4A93-9168382524BB}"/>
              </a:ext>
            </a:extLst>
          </p:cNvPr>
          <p:cNvSpPr>
            <a:spLocks noGrp="1"/>
          </p:cNvSpPr>
          <p:nvPr>
            <p:ph type="ftr" sz="quarter" idx="11"/>
          </p:nvPr>
        </p:nvSpPr>
        <p:spPr/>
        <p:txBody>
          <a:bodyPr/>
          <a:lstStyle/>
          <a:p>
            <a:pPr>
              <a:defRPr/>
            </a:pPr>
            <a:r>
              <a:rPr lang="en-US" dirty="0"/>
              <a:t> </a:t>
            </a:r>
          </a:p>
        </p:txBody>
      </p:sp>
      <p:sp>
        <p:nvSpPr>
          <p:cNvPr id="3" name="Slide Number Placeholder 2">
            <a:extLst>
              <a:ext uri="{FF2B5EF4-FFF2-40B4-BE49-F238E27FC236}">
                <a16:creationId xmlns:a16="http://schemas.microsoft.com/office/drawing/2014/main" id="{A5082FBE-3E15-5BBC-4F4C-AF76BB9A89C1}"/>
              </a:ext>
            </a:extLst>
          </p:cNvPr>
          <p:cNvSpPr>
            <a:spLocks noGrp="1"/>
          </p:cNvSpPr>
          <p:nvPr>
            <p:ph type="sldNum" sz="quarter" idx="12"/>
          </p:nvPr>
        </p:nvSpPr>
        <p:spPr/>
        <p:txBody>
          <a:bodyPr/>
          <a:lstStyle/>
          <a:p>
            <a:pPr>
              <a:defRPr/>
            </a:pPr>
            <a:fld id="{8CB793B2-E420-4832-BFC6-488A15DCC62F}" type="slidenum">
              <a:rPr lang="en-US" smtClean="0"/>
              <a:pPr>
                <a:defRPr/>
              </a:pPr>
              <a:t>36</a:t>
            </a:fld>
            <a:endParaRPr lang="en-US"/>
          </a:p>
        </p:txBody>
      </p:sp>
      <p:pic>
        <p:nvPicPr>
          <p:cNvPr id="5" name="Picture 4" descr="A logo with green leaves&#10;&#10;Description automatically generated">
            <a:extLst>
              <a:ext uri="{FF2B5EF4-FFF2-40B4-BE49-F238E27FC236}">
                <a16:creationId xmlns:a16="http://schemas.microsoft.com/office/drawing/2014/main" id="{012F9B85-82BF-0ACC-2C11-739D4359C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36374"/>
            <a:ext cx="3112076" cy="1761097"/>
          </a:xfrm>
          <a:prstGeom prst="rect">
            <a:avLst/>
          </a:prstGeom>
          <a:ln>
            <a:solidFill>
              <a:srgbClr val="92D050"/>
            </a:solidFill>
          </a:ln>
        </p:spPr>
      </p:pic>
      <p:pic>
        <p:nvPicPr>
          <p:cNvPr id="6" name="Picture 5">
            <a:extLst>
              <a:ext uri="{FF2B5EF4-FFF2-40B4-BE49-F238E27FC236}">
                <a16:creationId xmlns:a16="http://schemas.microsoft.com/office/drawing/2014/main" id="{85C055C0-FB84-FC99-B37F-DD71F7E471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sp>
        <p:nvSpPr>
          <p:cNvPr id="9" name="Rectangle 8">
            <a:extLst>
              <a:ext uri="{FF2B5EF4-FFF2-40B4-BE49-F238E27FC236}">
                <a16:creationId xmlns:a16="http://schemas.microsoft.com/office/drawing/2014/main" id="{DC610BE3-2A37-853D-C023-7039F4FECEFB}"/>
              </a:ext>
            </a:extLst>
          </p:cNvPr>
          <p:cNvSpPr/>
          <p:nvPr/>
        </p:nvSpPr>
        <p:spPr>
          <a:xfrm>
            <a:off x="1752600" y="2133600"/>
            <a:ext cx="5970481" cy="707886"/>
          </a:xfrm>
          <a:prstGeom prst="rect">
            <a:avLst/>
          </a:prstGeom>
          <a:noFill/>
        </p:spPr>
        <p:txBody>
          <a:bodyPr wrap="none" lIns="91440" tIns="45720" rIns="91440" bIns="45720">
            <a:spAutoFit/>
          </a:bodyPr>
          <a:lstStyle/>
          <a:p>
            <a:pPr algn="ctr"/>
            <a:r>
              <a:rPr lang="en-US" sz="40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Main Street Triangle TIF</a:t>
            </a:r>
          </a:p>
        </p:txBody>
      </p:sp>
      <p:sp>
        <p:nvSpPr>
          <p:cNvPr id="4" name="TextBox 3">
            <a:extLst>
              <a:ext uri="{FF2B5EF4-FFF2-40B4-BE49-F238E27FC236}">
                <a16:creationId xmlns:a16="http://schemas.microsoft.com/office/drawing/2014/main" id="{C8F829EF-693C-4772-27F1-3B0370919BB7}"/>
              </a:ext>
            </a:extLst>
          </p:cNvPr>
          <p:cNvSpPr txBox="1"/>
          <p:nvPr/>
        </p:nvSpPr>
        <p:spPr>
          <a:xfrm>
            <a:off x="636663" y="3248594"/>
            <a:ext cx="8038258" cy="3785652"/>
          </a:xfrm>
          <a:prstGeom prst="rect">
            <a:avLst/>
          </a:prstGeom>
          <a:noFill/>
        </p:spPr>
        <p:txBody>
          <a:bodyPr wrap="square" rtlCol="0">
            <a:spAutoFit/>
          </a:bodyPr>
          <a:lstStyle/>
          <a:p>
            <a:pPr marL="285750" indent="-285750">
              <a:buFont typeface="Arial" panose="020B0604020202020204" pitchFamily="34" charset="0"/>
              <a:buChar char="•"/>
            </a:pPr>
            <a:r>
              <a:rPr lang="en-US" sz="2400" b="1" i="1" dirty="0"/>
              <a:t>No TIF annual reports for 2021, 2022, 2023</a:t>
            </a:r>
          </a:p>
          <a:p>
            <a:pPr marL="285750" indent="-285750">
              <a:buFont typeface="Arial" panose="020B0604020202020204" pitchFamily="34" charset="0"/>
              <a:buChar char="•"/>
            </a:pPr>
            <a:r>
              <a:rPr lang="en-US" sz="2400" dirty="0">
                <a:solidFill>
                  <a:srgbClr val="FF0000"/>
                </a:solidFill>
              </a:rPr>
              <a:t>Reports not available anywhere! BUT I have the 2020 Annual Report…</a:t>
            </a:r>
          </a:p>
          <a:p>
            <a:pPr marL="285750" indent="-285750">
              <a:buFont typeface="Arial" panose="020B0604020202020204" pitchFamily="34" charset="0"/>
              <a:buChar char="•"/>
            </a:pPr>
            <a:r>
              <a:rPr lang="en-US" sz="2400" dirty="0"/>
              <a:t>2020 Report shows $65,705,256 in Bond Proceeds and total $31,348,534 from Private Sources (seems to be 4 bond issues)</a:t>
            </a:r>
          </a:p>
          <a:p>
            <a:pPr marL="285750" indent="-285750">
              <a:buFont typeface="Arial" panose="020B0604020202020204" pitchFamily="34" charset="0"/>
              <a:buChar char="•"/>
            </a:pPr>
            <a:r>
              <a:rPr lang="en-US" sz="2400" dirty="0"/>
              <a:t>Also has item “</a:t>
            </a:r>
            <a:r>
              <a:rPr lang="en-US" sz="2400" dirty="0" err="1"/>
              <a:t>Adl</a:t>
            </a:r>
            <a:r>
              <a:rPr lang="en-US" sz="2400" dirty="0"/>
              <a:t> Amount Deposited in Special Tax Allocation Fund” = $1,974,8000</a:t>
            </a:r>
          </a:p>
          <a:p>
            <a:endParaRPr lang="en-US" sz="2400" dirty="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980143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53232F-8635-1B0E-4A93-9168382524BB}"/>
              </a:ext>
            </a:extLst>
          </p:cNvPr>
          <p:cNvSpPr>
            <a:spLocks noGrp="1"/>
          </p:cNvSpPr>
          <p:nvPr>
            <p:ph type="ftr" sz="quarter" idx="11"/>
          </p:nvPr>
        </p:nvSpPr>
        <p:spPr/>
        <p:txBody>
          <a:bodyPr/>
          <a:lstStyle/>
          <a:p>
            <a:pPr>
              <a:defRPr/>
            </a:pPr>
            <a:r>
              <a:rPr lang="en-US" dirty="0"/>
              <a:t> </a:t>
            </a:r>
          </a:p>
        </p:txBody>
      </p:sp>
      <p:sp>
        <p:nvSpPr>
          <p:cNvPr id="3" name="Slide Number Placeholder 2">
            <a:extLst>
              <a:ext uri="{FF2B5EF4-FFF2-40B4-BE49-F238E27FC236}">
                <a16:creationId xmlns:a16="http://schemas.microsoft.com/office/drawing/2014/main" id="{A5082FBE-3E15-5BBC-4F4C-AF76BB9A89C1}"/>
              </a:ext>
            </a:extLst>
          </p:cNvPr>
          <p:cNvSpPr>
            <a:spLocks noGrp="1"/>
          </p:cNvSpPr>
          <p:nvPr>
            <p:ph type="sldNum" sz="quarter" idx="12"/>
          </p:nvPr>
        </p:nvSpPr>
        <p:spPr/>
        <p:txBody>
          <a:bodyPr/>
          <a:lstStyle/>
          <a:p>
            <a:pPr>
              <a:defRPr/>
            </a:pPr>
            <a:fld id="{8CB793B2-E420-4832-BFC6-488A15DCC62F}" type="slidenum">
              <a:rPr lang="en-US" smtClean="0"/>
              <a:pPr>
                <a:defRPr/>
              </a:pPr>
              <a:t>37</a:t>
            </a:fld>
            <a:endParaRPr lang="en-US"/>
          </a:p>
        </p:txBody>
      </p:sp>
      <p:pic>
        <p:nvPicPr>
          <p:cNvPr id="5" name="Picture 4" descr="A logo with green leaves&#10;&#10;Description automatically generated">
            <a:extLst>
              <a:ext uri="{FF2B5EF4-FFF2-40B4-BE49-F238E27FC236}">
                <a16:creationId xmlns:a16="http://schemas.microsoft.com/office/drawing/2014/main" id="{012F9B85-82BF-0ACC-2C11-739D4359C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6374"/>
            <a:ext cx="3112076" cy="1761097"/>
          </a:xfrm>
          <a:prstGeom prst="rect">
            <a:avLst/>
          </a:prstGeom>
          <a:ln>
            <a:solidFill>
              <a:srgbClr val="92D050"/>
            </a:solidFill>
          </a:ln>
        </p:spPr>
      </p:pic>
      <p:pic>
        <p:nvPicPr>
          <p:cNvPr id="6" name="Picture 5">
            <a:extLst>
              <a:ext uri="{FF2B5EF4-FFF2-40B4-BE49-F238E27FC236}">
                <a16:creationId xmlns:a16="http://schemas.microsoft.com/office/drawing/2014/main" id="{85C055C0-FB84-FC99-B37F-DD71F7E471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pic>
        <p:nvPicPr>
          <p:cNvPr id="10" name="Picture 9" descr="A screenshot of a website&#10;&#10;Description automatically generated">
            <a:extLst>
              <a:ext uri="{FF2B5EF4-FFF2-40B4-BE49-F238E27FC236}">
                <a16:creationId xmlns:a16="http://schemas.microsoft.com/office/drawing/2014/main" id="{1C73B734-AEAC-BFD3-CB5F-1B748A3142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937" y="1963624"/>
            <a:ext cx="7059325" cy="4518378"/>
          </a:xfrm>
          <a:prstGeom prst="rect">
            <a:avLst/>
          </a:prstGeom>
          <a:ln w="25400">
            <a:solidFill>
              <a:srgbClr val="FF0000"/>
            </a:solidFill>
          </a:ln>
          <a:effectLst>
            <a:glow rad="228600">
              <a:schemeClr val="accent2">
                <a:satMod val="175000"/>
                <a:alpha val="21000"/>
              </a:schemeClr>
            </a:glow>
          </a:effectLst>
        </p:spPr>
      </p:pic>
      <p:pic>
        <p:nvPicPr>
          <p:cNvPr id="8" name="Picture 7" descr="A red stamp with text&#10;&#10;Description automatically generated">
            <a:extLst>
              <a:ext uri="{FF2B5EF4-FFF2-40B4-BE49-F238E27FC236}">
                <a16:creationId xmlns:a16="http://schemas.microsoft.com/office/drawing/2014/main" id="{3CDFE179-BF99-21DE-74B3-4E4561DDD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3733800"/>
            <a:ext cx="2895600" cy="1736414"/>
          </a:xfrm>
          <a:prstGeom prst="rect">
            <a:avLst/>
          </a:prstGeom>
        </p:spPr>
      </p:pic>
      <p:sp>
        <p:nvSpPr>
          <p:cNvPr id="11" name="Rectangle: Rounded Corners 10">
            <a:extLst>
              <a:ext uri="{FF2B5EF4-FFF2-40B4-BE49-F238E27FC236}">
                <a16:creationId xmlns:a16="http://schemas.microsoft.com/office/drawing/2014/main" id="{8F49A2FE-14AD-9937-2738-AF0B61ECEAAA}"/>
              </a:ext>
            </a:extLst>
          </p:cNvPr>
          <p:cNvSpPr/>
          <p:nvPr/>
        </p:nvSpPr>
        <p:spPr>
          <a:xfrm>
            <a:off x="5105400" y="5334000"/>
            <a:ext cx="1600200" cy="457200"/>
          </a:xfrm>
          <a:prstGeom prst="roundRect">
            <a:avLst/>
          </a:pr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75D0BDD-CBC9-4936-0E6F-5389AF361127}"/>
              </a:ext>
            </a:extLst>
          </p:cNvPr>
          <p:cNvSpPr/>
          <p:nvPr/>
        </p:nvSpPr>
        <p:spPr>
          <a:xfrm rot="20597136">
            <a:off x="545527" y="3449801"/>
            <a:ext cx="4852547"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Annual Audits</a:t>
            </a:r>
          </a:p>
        </p:txBody>
      </p:sp>
    </p:spTree>
    <p:extLst>
      <p:ext uri="{BB962C8B-B14F-4D97-AF65-F5344CB8AC3E}">
        <p14:creationId xmlns:p14="http://schemas.microsoft.com/office/powerpoint/2010/main" val="1617098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53232F-8635-1B0E-4A93-9168382524BB}"/>
              </a:ext>
            </a:extLst>
          </p:cNvPr>
          <p:cNvSpPr>
            <a:spLocks noGrp="1"/>
          </p:cNvSpPr>
          <p:nvPr>
            <p:ph type="ftr" sz="quarter" idx="11"/>
          </p:nvPr>
        </p:nvSpPr>
        <p:spPr/>
        <p:txBody>
          <a:bodyPr/>
          <a:lstStyle/>
          <a:p>
            <a:pPr>
              <a:defRPr/>
            </a:pPr>
            <a:r>
              <a:rPr lang="en-US" dirty="0"/>
              <a:t> </a:t>
            </a:r>
          </a:p>
        </p:txBody>
      </p:sp>
      <p:sp>
        <p:nvSpPr>
          <p:cNvPr id="3" name="Slide Number Placeholder 2">
            <a:extLst>
              <a:ext uri="{FF2B5EF4-FFF2-40B4-BE49-F238E27FC236}">
                <a16:creationId xmlns:a16="http://schemas.microsoft.com/office/drawing/2014/main" id="{A5082FBE-3E15-5BBC-4F4C-AF76BB9A89C1}"/>
              </a:ext>
            </a:extLst>
          </p:cNvPr>
          <p:cNvSpPr>
            <a:spLocks noGrp="1"/>
          </p:cNvSpPr>
          <p:nvPr>
            <p:ph type="sldNum" sz="quarter" idx="12"/>
          </p:nvPr>
        </p:nvSpPr>
        <p:spPr/>
        <p:txBody>
          <a:bodyPr/>
          <a:lstStyle/>
          <a:p>
            <a:pPr>
              <a:defRPr/>
            </a:pPr>
            <a:fld id="{8CB793B2-E420-4832-BFC6-488A15DCC62F}" type="slidenum">
              <a:rPr lang="en-US" smtClean="0"/>
              <a:pPr>
                <a:defRPr/>
              </a:pPr>
              <a:t>38</a:t>
            </a:fld>
            <a:endParaRPr lang="en-US"/>
          </a:p>
        </p:txBody>
      </p:sp>
      <p:pic>
        <p:nvPicPr>
          <p:cNvPr id="6" name="Picture 5">
            <a:extLst>
              <a:ext uri="{FF2B5EF4-FFF2-40B4-BE49-F238E27FC236}">
                <a16:creationId xmlns:a16="http://schemas.microsoft.com/office/drawing/2014/main" id="{85C055C0-FB84-FC99-B37F-DD71F7E47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pic>
        <p:nvPicPr>
          <p:cNvPr id="10" name="Picture 9" descr="A screenshot of a news article&#10;&#10;Description automatically generated">
            <a:extLst>
              <a:ext uri="{FF2B5EF4-FFF2-40B4-BE49-F238E27FC236}">
                <a16:creationId xmlns:a16="http://schemas.microsoft.com/office/drawing/2014/main" id="{776A8EFF-B39F-3DD4-2FC5-C4243CA85D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359" y="0"/>
            <a:ext cx="6728441" cy="6858000"/>
          </a:xfrm>
          <a:prstGeom prst="rect">
            <a:avLst/>
          </a:prstGeom>
          <a:ln>
            <a:solidFill>
              <a:srgbClr val="FF0000"/>
            </a:solidFill>
          </a:ln>
        </p:spPr>
      </p:pic>
      <p:pic>
        <p:nvPicPr>
          <p:cNvPr id="8" name="Picture 7" descr="A red stamp with text&#10;&#10;Description automatically generated">
            <a:extLst>
              <a:ext uri="{FF2B5EF4-FFF2-40B4-BE49-F238E27FC236}">
                <a16:creationId xmlns:a16="http://schemas.microsoft.com/office/drawing/2014/main" id="{3CDFE179-BF99-21DE-74B3-4E4561DDD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73995">
            <a:off x="273639" y="3866517"/>
            <a:ext cx="2440919" cy="1463754"/>
          </a:xfrm>
          <a:prstGeom prst="rect">
            <a:avLst/>
          </a:prstGeom>
        </p:spPr>
      </p:pic>
    </p:spTree>
    <p:extLst>
      <p:ext uri="{BB962C8B-B14F-4D97-AF65-F5344CB8AC3E}">
        <p14:creationId xmlns:p14="http://schemas.microsoft.com/office/powerpoint/2010/main" val="3210754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53232F-8635-1B0E-4A93-9168382524BB}"/>
              </a:ext>
            </a:extLst>
          </p:cNvPr>
          <p:cNvSpPr>
            <a:spLocks noGrp="1"/>
          </p:cNvSpPr>
          <p:nvPr>
            <p:ph type="ftr" sz="quarter" idx="11"/>
          </p:nvPr>
        </p:nvSpPr>
        <p:spPr/>
        <p:txBody>
          <a:bodyPr/>
          <a:lstStyle/>
          <a:p>
            <a:pPr>
              <a:defRPr/>
            </a:pPr>
            <a:r>
              <a:rPr lang="en-US" dirty="0"/>
              <a:t> </a:t>
            </a:r>
          </a:p>
        </p:txBody>
      </p:sp>
      <p:sp>
        <p:nvSpPr>
          <p:cNvPr id="3" name="Slide Number Placeholder 2">
            <a:extLst>
              <a:ext uri="{FF2B5EF4-FFF2-40B4-BE49-F238E27FC236}">
                <a16:creationId xmlns:a16="http://schemas.microsoft.com/office/drawing/2014/main" id="{A5082FBE-3E15-5BBC-4F4C-AF76BB9A89C1}"/>
              </a:ext>
            </a:extLst>
          </p:cNvPr>
          <p:cNvSpPr>
            <a:spLocks noGrp="1"/>
          </p:cNvSpPr>
          <p:nvPr>
            <p:ph type="sldNum" sz="quarter" idx="12"/>
          </p:nvPr>
        </p:nvSpPr>
        <p:spPr/>
        <p:txBody>
          <a:bodyPr/>
          <a:lstStyle/>
          <a:p>
            <a:pPr>
              <a:defRPr/>
            </a:pPr>
            <a:fld id="{8CB793B2-E420-4832-BFC6-488A15DCC62F}" type="slidenum">
              <a:rPr lang="en-US" smtClean="0"/>
              <a:pPr>
                <a:defRPr/>
              </a:pPr>
              <a:t>39</a:t>
            </a:fld>
            <a:endParaRPr lang="en-US"/>
          </a:p>
        </p:txBody>
      </p:sp>
      <p:pic>
        <p:nvPicPr>
          <p:cNvPr id="6" name="Picture 5">
            <a:extLst>
              <a:ext uri="{FF2B5EF4-FFF2-40B4-BE49-F238E27FC236}">
                <a16:creationId xmlns:a16="http://schemas.microsoft.com/office/drawing/2014/main" id="{85C055C0-FB84-FC99-B37F-DD71F7E47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pic>
        <p:nvPicPr>
          <p:cNvPr id="7" name="Picture 6" descr="A close-up of a letter&#10;&#10;Description automatically generated">
            <a:extLst>
              <a:ext uri="{FF2B5EF4-FFF2-40B4-BE49-F238E27FC236}">
                <a16:creationId xmlns:a16="http://schemas.microsoft.com/office/drawing/2014/main" id="{437DD32A-1E4D-9306-BC8B-4112D2E8EA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0"/>
            <a:ext cx="5304099" cy="6858000"/>
          </a:xfrm>
          <a:prstGeom prst="rect">
            <a:avLst/>
          </a:prstGeom>
          <a:ln>
            <a:solidFill>
              <a:srgbClr val="FF0000"/>
            </a:solidFill>
          </a:ln>
        </p:spPr>
      </p:pic>
      <p:pic>
        <p:nvPicPr>
          <p:cNvPr id="8" name="Picture 7" descr="A red stamp with text&#10;&#10;Description automatically generated">
            <a:extLst>
              <a:ext uri="{FF2B5EF4-FFF2-40B4-BE49-F238E27FC236}">
                <a16:creationId xmlns:a16="http://schemas.microsoft.com/office/drawing/2014/main" id="{3CDFE179-BF99-21DE-74B3-4E4561DDD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73995">
            <a:off x="273639" y="3866517"/>
            <a:ext cx="2440919" cy="1463754"/>
          </a:xfrm>
          <a:prstGeom prst="rect">
            <a:avLst/>
          </a:prstGeom>
        </p:spPr>
      </p:pic>
    </p:spTree>
    <p:extLst>
      <p:ext uri="{BB962C8B-B14F-4D97-AF65-F5344CB8AC3E}">
        <p14:creationId xmlns:p14="http://schemas.microsoft.com/office/powerpoint/2010/main" val="2460936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C6C474-2B19-43B6-9F9F-9E6EFA4C6303}"/>
              </a:ext>
            </a:extLst>
          </p:cNvPr>
          <p:cNvSpPr>
            <a:spLocks noGrp="1"/>
          </p:cNvSpPr>
          <p:nvPr>
            <p:ph type="sldNum" sz="quarter" idx="12"/>
          </p:nvPr>
        </p:nvSpPr>
        <p:spPr/>
        <p:txBody>
          <a:bodyPr/>
          <a:lstStyle/>
          <a:p>
            <a:pPr>
              <a:defRPr/>
            </a:pPr>
            <a:fld id="{8CB793B2-E420-4832-BFC6-488A15DCC62F}" type="slidenum">
              <a:rPr lang="en-US" smtClean="0"/>
              <a:pPr>
                <a:defRPr/>
              </a:pPr>
              <a:t>4</a:t>
            </a:fld>
            <a:endParaRPr lang="en-US"/>
          </a:p>
        </p:txBody>
      </p:sp>
      <p:pic>
        <p:nvPicPr>
          <p:cNvPr id="7" name="Picture 6" descr="A picture containing building, photo, person, sign&#10;&#10;Description automatically generated">
            <a:extLst>
              <a:ext uri="{FF2B5EF4-FFF2-40B4-BE49-F238E27FC236}">
                <a16:creationId xmlns:a16="http://schemas.microsoft.com/office/drawing/2014/main" id="{40CCB594-98CD-4662-8BD0-322C13691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941070"/>
            <a:ext cx="7855748" cy="5410200"/>
          </a:xfrm>
          <a:prstGeom prst="rect">
            <a:avLst/>
          </a:prstGeom>
        </p:spPr>
      </p:pic>
      <p:pic>
        <p:nvPicPr>
          <p:cNvPr id="10" name="Picture 9">
            <a:extLst>
              <a:ext uri="{FF2B5EF4-FFF2-40B4-BE49-F238E27FC236}">
                <a16:creationId xmlns:a16="http://schemas.microsoft.com/office/drawing/2014/main" id="{EB27F573-60FE-1139-074D-28ED2EDC72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127" y="381000"/>
            <a:ext cx="999850" cy="876305"/>
          </a:xfrm>
          <a:prstGeom prst="rect">
            <a:avLst/>
          </a:prstGeom>
        </p:spPr>
      </p:pic>
    </p:spTree>
    <p:extLst>
      <p:ext uri="{BB962C8B-B14F-4D97-AF65-F5344CB8AC3E}">
        <p14:creationId xmlns:p14="http://schemas.microsoft.com/office/powerpoint/2010/main" val="252966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53232F-8635-1B0E-4A93-9168382524BB}"/>
              </a:ext>
            </a:extLst>
          </p:cNvPr>
          <p:cNvSpPr>
            <a:spLocks noGrp="1"/>
          </p:cNvSpPr>
          <p:nvPr>
            <p:ph type="ftr" sz="quarter" idx="11"/>
          </p:nvPr>
        </p:nvSpPr>
        <p:spPr/>
        <p:txBody>
          <a:bodyPr/>
          <a:lstStyle/>
          <a:p>
            <a:pPr>
              <a:defRPr/>
            </a:pPr>
            <a:r>
              <a:rPr lang="en-US" dirty="0"/>
              <a:t> </a:t>
            </a:r>
          </a:p>
        </p:txBody>
      </p:sp>
      <p:sp>
        <p:nvSpPr>
          <p:cNvPr id="3" name="Slide Number Placeholder 2">
            <a:extLst>
              <a:ext uri="{FF2B5EF4-FFF2-40B4-BE49-F238E27FC236}">
                <a16:creationId xmlns:a16="http://schemas.microsoft.com/office/drawing/2014/main" id="{A5082FBE-3E15-5BBC-4F4C-AF76BB9A89C1}"/>
              </a:ext>
            </a:extLst>
          </p:cNvPr>
          <p:cNvSpPr>
            <a:spLocks noGrp="1"/>
          </p:cNvSpPr>
          <p:nvPr>
            <p:ph type="sldNum" sz="quarter" idx="12"/>
          </p:nvPr>
        </p:nvSpPr>
        <p:spPr/>
        <p:txBody>
          <a:bodyPr/>
          <a:lstStyle/>
          <a:p>
            <a:pPr>
              <a:defRPr/>
            </a:pPr>
            <a:fld id="{8CB793B2-E420-4832-BFC6-488A15DCC62F}" type="slidenum">
              <a:rPr lang="en-US" smtClean="0"/>
              <a:pPr>
                <a:defRPr/>
              </a:pPr>
              <a:t>40</a:t>
            </a:fld>
            <a:endParaRPr lang="en-US"/>
          </a:p>
        </p:txBody>
      </p:sp>
      <p:pic>
        <p:nvPicPr>
          <p:cNvPr id="6" name="Picture 5">
            <a:extLst>
              <a:ext uri="{FF2B5EF4-FFF2-40B4-BE49-F238E27FC236}">
                <a16:creationId xmlns:a16="http://schemas.microsoft.com/office/drawing/2014/main" id="{85C055C0-FB84-FC99-B37F-DD71F7E47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pic>
        <p:nvPicPr>
          <p:cNvPr id="5" name="Picture 4" descr="A document with a signature&#10;&#10;Description automatically generated">
            <a:extLst>
              <a:ext uri="{FF2B5EF4-FFF2-40B4-BE49-F238E27FC236}">
                <a16:creationId xmlns:a16="http://schemas.microsoft.com/office/drawing/2014/main" id="{87CEF532-8E0E-0481-7C58-7A9A75673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142" y="457200"/>
            <a:ext cx="6944658" cy="5579268"/>
          </a:xfrm>
          <a:prstGeom prst="rect">
            <a:avLst/>
          </a:prstGeom>
          <a:ln>
            <a:solidFill>
              <a:srgbClr val="FF0000"/>
            </a:solidFill>
          </a:ln>
        </p:spPr>
      </p:pic>
      <p:pic>
        <p:nvPicPr>
          <p:cNvPr id="8" name="Picture 7" descr="A red stamp with text&#10;&#10;Description automatically generated">
            <a:extLst>
              <a:ext uri="{FF2B5EF4-FFF2-40B4-BE49-F238E27FC236}">
                <a16:creationId xmlns:a16="http://schemas.microsoft.com/office/drawing/2014/main" id="{3CDFE179-BF99-21DE-74B3-4E4561DDD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73995">
            <a:off x="5332740" y="4866242"/>
            <a:ext cx="2440919" cy="1463754"/>
          </a:xfrm>
          <a:prstGeom prst="rect">
            <a:avLst/>
          </a:prstGeom>
        </p:spPr>
      </p:pic>
      <p:sp>
        <p:nvSpPr>
          <p:cNvPr id="4" name="Rectangle: Rounded Corners 3">
            <a:extLst>
              <a:ext uri="{FF2B5EF4-FFF2-40B4-BE49-F238E27FC236}">
                <a16:creationId xmlns:a16="http://schemas.microsoft.com/office/drawing/2014/main" id="{3A39D5E6-FF02-F6C3-C22D-FBA6A20F3057}"/>
              </a:ext>
            </a:extLst>
          </p:cNvPr>
          <p:cNvSpPr/>
          <p:nvPr/>
        </p:nvSpPr>
        <p:spPr>
          <a:xfrm>
            <a:off x="5867400" y="3657600"/>
            <a:ext cx="1752600" cy="2286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048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53232F-8635-1B0E-4A93-9168382524BB}"/>
              </a:ext>
            </a:extLst>
          </p:cNvPr>
          <p:cNvSpPr>
            <a:spLocks noGrp="1"/>
          </p:cNvSpPr>
          <p:nvPr>
            <p:ph type="ftr" sz="quarter" idx="11"/>
          </p:nvPr>
        </p:nvSpPr>
        <p:spPr/>
        <p:txBody>
          <a:bodyPr/>
          <a:lstStyle/>
          <a:p>
            <a:pPr>
              <a:defRPr/>
            </a:pPr>
            <a:r>
              <a:rPr lang="en-US" dirty="0"/>
              <a:t> </a:t>
            </a:r>
          </a:p>
        </p:txBody>
      </p:sp>
      <p:sp>
        <p:nvSpPr>
          <p:cNvPr id="3" name="Slide Number Placeholder 2">
            <a:extLst>
              <a:ext uri="{FF2B5EF4-FFF2-40B4-BE49-F238E27FC236}">
                <a16:creationId xmlns:a16="http://schemas.microsoft.com/office/drawing/2014/main" id="{A5082FBE-3E15-5BBC-4F4C-AF76BB9A89C1}"/>
              </a:ext>
            </a:extLst>
          </p:cNvPr>
          <p:cNvSpPr>
            <a:spLocks noGrp="1"/>
          </p:cNvSpPr>
          <p:nvPr>
            <p:ph type="sldNum" sz="quarter" idx="12"/>
          </p:nvPr>
        </p:nvSpPr>
        <p:spPr/>
        <p:txBody>
          <a:bodyPr/>
          <a:lstStyle/>
          <a:p>
            <a:pPr>
              <a:defRPr/>
            </a:pPr>
            <a:fld id="{8CB793B2-E420-4832-BFC6-488A15DCC62F}" type="slidenum">
              <a:rPr lang="en-US" smtClean="0"/>
              <a:pPr>
                <a:defRPr/>
              </a:pPr>
              <a:t>41</a:t>
            </a:fld>
            <a:endParaRPr lang="en-US"/>
          </a:p>
        </p:txBody>
      </p:sp>
      <p:pic>
        <p:nvPicPr>
          <p:cNvPr id="5" name="Picture 4" descr="A logo with green leaves&#10;&#10;Description automatically generated">
            <a:extLst>
              <a:ext uri="{FF2B5EF4-FFF2-40B4-BE49-F238E27FC236}">
                <a16:creationId xmlns:a16="http://schemas.microsoft.com/office/drawing/2014/main" id="{012F9B85-82BF-0ACC-2C11-739D4359C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6374"/>
            <a:ext cx="3112076" cy="1761097"/>
          </a:xfrm>
          <a:prstGeom prst="rect">
            <a:avLst/>
          </a:prstGeom>
          <a:ln>
            <a:solidFill>
              <a:srgbClr val="92D050"/>
            </a:solidFill>
          </a:ln>
        </p:spPr>
      </p:pic>
      <p:pic>
        <p:nvPicPr>
          <p:cNvPr id="6" name="Picture 5">
            <a:extLst>
              <a:ext uri="{FF2B5EF4-FFF2-40B4-BE49-F238E27FC236}">
                <a16:creationId xmlns:a16="http://schemas.microsoft.com/office/drawing/2014/main" id="{85C055C0-FB84-FC99-B37F-DD71F7E471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pic>
        <p:nvPicPr>
          <p:cNvPr id="9" name="Picture 8" descr="A table with a white background&#10;&#10;Description automatically generated">
            <a:extLst>
              <a:ext uri="{FF2B5EF4-FFF2-40B4-BE49-F238E27FC236}">
                <a16:creationId xmlns:a16="http://schemas.microsoft.com/office/drawing/2014/main" id="{3E594474-3EDC-4895-9820-B85C63697F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2382976"/>
            <a:ext cx="6276975" cy="4438650"/>
          </a:xfrm>
          <a:prstGeom prst="rect">
            <a:avLst/>
          </a:prstGeom>
        </p:spPr>
      </p:pic>
      <p:sp>
        <p:nvSpPr>
          <p:cNvPr id="12" name="Rectangle 11">
            <a:extLst>
              <a:ext uri="{FF2B5EF4-FFF2-40B4-BE49-F238E27FC236}">
                <a16:creationId xmlns:a16="http://schemas.microsoft.com/office/drawing/2014/main" id="{B9BDC19F-1417-5D5B-843E-81527745AD8F}"/>
              </a:ext>
            </a:extLst>
          </p:cNvPr>
          <p:cNvSpPr/>
          <p:nvPr/>
        </p:nvSpPr>
        <p:spPr>
          <a:xfrm rot="21429312">
            <a:off x="1462664" y="2489691"/>
            <a:ext cx="6864380"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What is on the TIF table?</a:t>
            </a:r>
          </a:p>
        </p:txBody>
      </p:sp>
    </p:spTree>
    <p:extLst>
      <p:ext uri="{BB962C8B-B14F-4D97-AF65-F5344CB8AC3E}">
        <p14:creationId xmlns:p14="http://schemas.microsoft.com/office/powerpoint/2010/main" val="2977501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fence with a sign on it&#10;&#10;Description automatically generated">
            <a:extLst>
              <a:ext uri="{FF2B5EF4-FFF2-40B4-BE49-F238E27FC236}">
                <a16:creationId xmlns:a16="http://schemas.microsoft.com/office/drawing/2014/main" id="{0884BC34-9887-B9F9-1D02-048A03CD8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26" y="991269"/>
            <a:ext cx="8971547" cy="5742080"/>
          </a:xfrm>
          <a:prstGeom prst="rect">
            <a:avLst/>
          </a:prstGeom>
          <a:ln>
            <a:solidFill>
              <a:schemeClr val="tx1"/>
            </a:solidFill>
          </a:ln>
        </p:spPr>
      </p:pic>
      <p:sp>
        <p:nvSpPr>
          <p:cNvPr id="2" name="Footer Placeholder 1">
            <a:extLst>
              <a:ext uri="{FF2B5EF4-FFF2-40B4-BE49-F238E27FC236}">
                <a16:creationId xmlns:a16="http://schemas.microsoft.com/office/drawing/2014/main" id="{C753232F-8635-1B0E-4A93-9168382524BB}"/>
              </a:ext>
            </a:extLst>
          </p:cNvPr>
          <p:cNvSpPr>
            <a:spLocks noGrp="1"/>
          </p:cNvSpPr>
          <p:nvPr>
            <p:ph type="ftr" sz="quarter" idx="11"/>
          </p:nvPr>
        </p:nvSpPr>
        <p:spPr/>
        <p:txBody>
          <a:bodyPr/>
          <a:lstStyle/>
          <a:p>
            <a:pPr>
              <a:defRPr/>
            </a:pPr>
            <a:r>
              <a:rPr lang="en-US" dirty="0"/>
              <a:t> </a:t>
            </a:r>
          </a:p>
        </p:txBody>
      </p:sp>
      <p:sp>
        <p:nvSpPr>
          <p:cNvPr id="3" name="Slide Number Placeholder 2">
            <a:extLst>
              <a:ext uri="{FF2B5EF4-FFF2-40B4-BE49-F238E27FC236}">
                <a16:creationId xmlns:a16="http://schemas.microsoft.com/office/drawing/2014/main" id="{A5082FBE-3E15-5BBC-4F4C-AF76BB9A89C1}"/>
              </a:ext>
            </a:extLst>
          </p:cNvPr>
          <p:cNvSpPr>
            <a:spLocks noGrp="1"/>
          </p:cNvSpPr>
          <p:nvPr>
            <p:ph type="sldNum" sz="quarter" idx="12"/>
          </p:nvPr>
        </p:nvSpPr>
        <p:spPr/>
        <p:txBody>
          <a:bodyPr/>
          <a:lstStyle/>
          <a:p>
            <a:pPr>
              <a:defRPr/>
            </a:pPr>
            <a:fld id="{8CB793B2-E420-4832-BFC6-488A15DCC62F}" type="slidenum">
              <a:rPr lang="en-US" smtClean="0"/>
              <a:pPr>
                <a:defRPr/>
              </a:pPr>
              <a:t>42</a:t>
            </a:fld>
            <a:endParaRPr lang="en-US"/>
          </a:p>
        </p:txBody>
      </p:sp>
      <p:pic>
        <p:nvPicPr>
          <p:cNvPr id="6" name="Picture 5">
            <a:extLst>
              <a:ext uri="{FF2B5EF4-FFF2-40B4-BE49-F238E27FC236}">
                <a16:creationId xmlns:a16="http://schemas.microsoft.com/office/drawing/2014/main" id="{85C055C0-FB84-FC99-B37F-DD71F7E471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pic>
        <p:nvPicPr>
          <p:cNvPr id="5" name="Picture 4" descr="A logo with green leaves&#10;&#10;Description automatically generated">
            <a:extLst>
              <a:ext uri="{FF2B5EF4-FFF2-40B4-BE49-F238E27FC236}">
                <a16:creationId xmlns:a16="http://schemas.microsoft.com/office/drawing/2014/main" id="{012F9B85-82BF-0ACC-2C11-739D4359C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8900" y="3581400"/>
            <a:ext cx="2362200" cy="1336749"/>
          </a:xfrm>
          <a:prstGeom prst="rect">
            <a:avLst/>
          </a:prstGeom>
          <a:ln>
            <a:solidFill>
              <a:srgbClr val="92D050"/>
            </a:solidFill>
          </a:ln>
        </p:spPr>
      </p:pic>
      <p:sp>
        <p:nvSpPr>
          <p:cNvPr id="11" name="TextBox 10">
            <a:extLst>
              <a:ext uri="{FF2B5EF4-FFF2-40B4-BE49-F238E27FC236}">
                <a16:creationId xmlns:a16="http://schemas.microsoft.com/office/drawing/2014/main" id="{13CE6D8C-7D97-E36B-6603-CFD4DC6D9944}"/>
              </a:ext>
            </a:extLst>
          </p:cNvPr>
          <p:cNvSpPr txBox="1"/>
          <p:nvPr/>
        </p:nvSpPr>
        <p:spPr>
          <a:xfrm>
            <a:off x="637608" y="3400644"/>
            <a:ext cx="5801292" cy="923330"/>
          </a:xfrm>
          <a:prstGeom prst="rect">
            <a:avLst/>
          </a:prstGeom>
          <a:noFill/>
        </p:spPr>
        <p:txBody>
          <a:bodyPr wrap="square" rtlCol="0">
            <a:spAutoFit/>
          </a:bodyPr>
          <a:lstStyle/>
          <a:p>
            <a:r>
              <a:rPr lang="en-US" b="0" i="0" dirty="0">
                <a:effectLst/>
                <a:latin typeface="Helvetica" panose="020B0604020202020204" pitchFamily="34" charset="0"/>
              </a:rPr>
              <a:t>The former Andrew Corp. headquarters and factory in Orland Park, shown in this February 2020 photo, may be designated as a TIF district.  </a:t>
            </a:r>
            <a:endParaRPr lang="en-US" dirty="0"/>
          </a:p>
        </p:txBody>
      </p:sp>
      <p:sp>
        <p:nvSpPr>
          <p:cNvPr id="13" name="TextBox 12">
            <a:extLst>
              <a:ext uri="{FF2B5EF4-FFF2-40B4-BE49-F238E27FC236}">
                <a16:creationId xmlns:a16="http://schemas.microsoft.com/office/drawing/2014/main" id="{04C64991-25BD-ACE3-E32D-4A0C86F83A32}"/>
              </a:ext>
            </a:extLst>
          </p:cNvPr>
          <p:cNvSpPr txBox="1"/>
          <p:nvPr/>
        </p:nvSpPr>
        <p:spPr>
          <a:xfrm>
            <a:off x="1524000" y="1524000"/>
            <a:ext cx="1447800" cy="276999"/>
          </a:xfrm>
          <a:prstGeom prst="rect">
            <a:avLst/>
          </a:prstGeom>
          <a:noFill/>
        </p:spPr>
        <p:txBody>
          <a:bodyPr wrap="square" rtlCol="0">
            <a:spAutoFit/>
          </a:bodyPr>
          <a:lstStyle/>
          <a:p>
            <a:r>
              <a:rPr lang="en-US" sz="1200" dirty="0"/>
              <a:t>October 15, 2024</a:t>
            </a:r>
          </a:p>
        </p:txBody>
      </p:sp>
    </p:spTree>
    <p:extLst>
      <p:ext uri="{BB962C8B-B14F-4D97-AF65-F5344CB8AC3E}">
        <p14:creationId xmlns:p14="http://schemas.microsoft.com/office/powerpoint/2010/main" val="1228699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53232F-8635-1B0E-4A93-9168382524BB}"/>
              </a:ext>
            </a:extLst>
          </p:cNvPr>
          <p:cNvSpPr>
            <a:spLocks noGrp="1"/>
          </p:cNvSpPr>
          <p:nvPr>
            <p:ph type="ftr" sz="quarter" idx="11"/>
          </p:nvPr>
        </p:nvSpPr>
        <p:spPr/>
        <p:txBody>
          <a:bodyPr/>
          <a:lstStyle/>
          <a:p>
            <a:pPr>
              <a:defRPr/>
            </a:pPr>
            <a:r>
              <a:rPr lang="en-US" dirty="0"/>
              <a:t> </a:t>
            </a:r>
          </a:p>
        </p:txBody>
      </p:sp>
      <p:sp>
        <p:nvSpPr>
          <p:cNvPr id="3" name="Slide Number Placeholder 2">
            <a:extLst>
              <a:ext uri="{FF2B5EF4-FFF2-40B4-BE49-F238E27FC236}">
                <a16:creationId xmlns:a16="http://schemas.microsoft.com/office/drawing/2014/main" id="{A5082FBE-3E15-5BBC-4F4C-AF76BB9A89C1}"/>
              </a:ext>
            </a:extLst>
          </p:cNvPr>
          <p:cNvSpPr>
            <a:spLocks noGrp="1"/>
          </p:cNvSpPr>
          <p:nvPr>
            <p:ph type="sldNum" sz="quarter" idx="12"/>
          </p:nvPr>
        </p:nvSpPr>
        <p:spPr/>
        <p:txBody>
          <a:bodyPr/>
          <a:lstStyle/>
          <a:p>
            <a:pPr>
              <a:defRPr/>
            </a:pPr>
            <a:fld id="{8CB793B2-E420-4832-BFC6-488A15DCC62F}" type="slidenum">
              <a:rPr lang="en-US" smtClean="0"/>
              <a:pPr>
                <a:defRPr/>
              </a:pPr>
              <a:t>43</a:t>
            </a:fld>
            <a:endParaRPr lang="en-US"/>
          </a:p>
        </p:txBody>
      </p:sp>
      <p:pic>
        <p:nvPicPr>
          <p:cNvPr id="6" name="Picture 5">
            <a:extLst>
              <a:ext uri="{FF2B5EF4-FFF2-40B4-BE49-F238E27FC236}">
                <a16:creationId xmlns:a16="http://schemas.microsoft.com/office/drawing/2014/main" id="{85C055C0-FB84-FC99-B37F-DD71F7E47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pic>
        <p:nvPicPr>
          <p:cNvPr id="5" name="Picture 4" descr="A logo with green leaves&#10;&#10;Description automatically generated">
            <a:extLst>
              <a:ext uri="{FF2B5EF4-FFF2-40B4-BE49-F238E27FC236}">
                <a16:creationId xmlns:a16="http://schemas.microsoft.com/office/drawing/2014/main" id="{012F9B85-82BF-0ACC-2C11-739D4359C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136525"/>
            <a:ext cx="2362200" cy="1336749"/>
          </a:xfrm>
          <a:prstGeom prst="rect">
            <a:avLst/>
          </a:prstGeom>
          <a:ln>
            <a:solidFill>
              <a:srgbClr val="92D050"/>
            </a:solidFill>
          </a:ln>
        </p:spPr>
      </p:pic>
      <p:sp>
        <p:nvSpPr>
          <p:cNvPr id="4" name="TextBox 3">
            <a:extLst>
              <a:ext uri="{FF2B5EF4-FFF2-40B4-BE49-F238E27FC236}">
                <a16:creationId xmlns:a16="http://schemas.microsoft.com/office/drawing/2014/main" id="{59D82658-ADF1-3C23-9E6F-64379CA4D32C}"/>
              </a:ext>
            </a:extLst>
          </p:cNvPr>
          <p:cNvSpPr txBox="1"/>
          <p:nvPr/>
        </p:nvSpPr>
        <p:spPr>
          <a:xfrm>
            <a:off x="533400" y="1600200"/>
            <a:ext cx="8381999" cy="4801314"/>
          </a:xfrm>
          <a:prstGeom prst="rect">
            <a:avLst/>
          </a:prstGeom>
          <a:noFill/>
        </p:spPr>
        <p:txBody>
          <a:bodyPr wrap="square" rtlCol="0">
            <a:spAutoFit/>
          </a:bodyPr>
          <a:lstStyle/>
          <a:p>
            <a:pPr algn="l" fontAlgn="base"/>
            <a:r>
              <a:rPr lang="en-US" b="0" i="0" dirty="0">
                <a:solidFill>
                  <a:srgbClr val="000000"/>
                </a:solidFill>
                <a:effectLst/>
                <a:latin typeface="Noto Sans" panose="020B0502040504020204" pitchFamily="34" charset="0"/>
              </a:rPr>
              <a:t>Orland Park officials are considering the creation of three new tax increment financing districts in an effort to spur redevelopment on properties including the former Andrew Corp. headquarters and factory, according to village documents and Mayor Keith </a:t>
            </a:r>
            <a:r>
              <a:rPr lang="en-US" b="0" i="0" dirty="0" err="1">
                <a:solidFill>
                  <a:srgbClr val="000000"/>
                </a:solidFill>
                <a:effectLst/>
                <a:latin typeface="Noto Sans" panose="020B0502040504020204" pitchFamily="34" charset="0"/>
              </a:rPr>
              <a:t>Pekau</a:t>
            </a:r>
            <a:r>
              <a:rPr lang="en-US" b="0" i="0" dirty="0">
                <a:solidFill>
                  <a:srgbClr val="000000"/>
                </a:solidFill>
                <a:effectLst/>
                <a:latin typeface="Noto Sans" panose="020B0502040504020204" pitchFamily="34" charset="0"/>
              </a:rPr>
              <a:t>.</a:t>
            </a:r>
            <a:br>
              <a:rPr lang="en-US" b="0" i="0" dirty="0">
                <a:solidFill>
                  <a:srgbClr val="000000"/>
                </a:solidFill>
                <a:effectLst/>
                <a:latin typeface="Noto Sans" panose="020B0502040504020204" pitchFamily="34" charset="0"/>
              </a:rPr>
            </a:br>
            <a:endParaRPr lang="en-US" b="0" i="0" dirty="0">
              <a:solidFill>
                <a:srgbClr val="000000"/>
              </a:solidFill>
              <a:effectLst/>
              <a:latin typeface="Noto Sans" panose="020B0502040504020204" pitchFamily="34" charset="0"/>
            </a:endParaRPr>
          </a:p>
          <a:p>
            <a:pPr algn="l" fontAlgn="base"/>
            <a:r>
              <a:rPr lang="en-US" b="0" i="0" dirty="0">
                <a:solidFill>
                  <a:srgbClr val="000000"/>
                </a:solidFill>
                <a:effectLst/>
                <a:latin typeface="Noto Sans" panose="020B0502040504020204" pitchFamily="34" charset="0"/>
              </a:rPr>
              <a:t>For now, Orland Park and developers are studying the issue and hired a consultant to determine if the three sites are eligible for TIF designation under state law. Along with the long-vacant Andrew Corp. property, 10500 W. 153rd St., the village is studying possible TIFs to take in the closed Petey’s II restaurant at the southwest corner of La Grange Road and 159th Street, and the former site of Terry’s Lincoln-Mercury at the southwest corner of 143rd Street and John Humphrey Drive, </a:t>
            </a:r>
            <a:r>
              <a:rPr lang="en-US" b="0" i="0" dirty="0" err="1">
                <a:solidFill>
                  <a:srgbClr val="000000"/>
                </a:solidFill>
                <a:effectLst/>
                <a:latin typeface="Noto Sans" panose="020B0502040504020204" pitchFamily="34" charset="0"/>
              </a:rPr>
              <a:t>Pekau</a:t>
            </a:r>
            <a:r>
              <a:rPr lang="en-US" b="0" i="0" dirty="0">
                <a:solidFill>
                  <a:srgbClr val="000000"/>
                </a:solidFill>
                <a:effectLst/>
                <a:latin typeface="Noto Sans" panose="020B0502040504020204" pitchFamily="34" charset="0"/>
              </a:rPr>
              <a:t> said.</a:t>
            </a:r>
            <a:br>
              <a:rPr lang="en-US" b="0" i="0" dirty="0">
                <a:solidFill>
                  <a:srgbClr val="000000"/>
                </a:solidFill>
                <a:effectLst/>
                <a:latin typeface="Noto Sans" panose="020B0502040504020204" pitchFamily="34" charset="0"/>
              </a:rPr>
            </a:br>
            <a:endParaRPr lang="en-US" b="0" i="0" dirty="0">
              <a:solidFill>
                <a:srgbClr val="000000"/>
              </a:solidFill>
              <a:effectLst/>
              <a:latin typeface="Noto Sans" panose="020B0502040504020204" pitchFamily="34" charset="0"/>
            </a:endParaRPr>
          </a:p>
          <a:p>
            <a:pPr algn="l" fontAlgn="base"/>
            <a:r>
              <a:rPr lang="en-US" b="0" i="0" dirty="0">
                <a:solidFill>
                  <a:srgbClr val="000000"/>
                </a:solidFill>
                <a:effectLst/>
                <a:latin typeface="Noto Sans" panose="020B0502040504020204" pitchFamily="34" charset="0"/>
              </a:rPr>
              <a:t>The Village Board voted in August to commit to working on possible redevelopment projects at the sites, and developers have already put money into escrow funds to pay some of the costs.</a:t>
            </a:r>
          </a:p>
          <a:p>
            <a:endParaRPr lang="en-US" dirty="0"/>
          </a:p>
        </p:txBody>
      </p:sp>
      <p:pic>
        <p:nvPicPr>
          <p:cNvPr id="7" name="Picture 6">
            <a:extLst>
              <a:ext uri="{FF2B5EF4-FFF2-40B4-BE49-F238E27FC236}">
                <a16:creationId xmlns:a16="http://schemas.microsoft.com/office/drawing/2014/main" id="{9C2F6D1D-DC3D-0EBC-DEA6-2D0AA85D64DE}"/>
              </a:ext>
            </a:extLst>
          </p:cNvPr>
          <p:cNvPicPr>
            <a:picLocks noChangeAspect="1"/>
          </p:cNvPicPr>
          <p:nvPr/>
        </p:nvPicPr>
        <p:blipFill>
          <a:blip r:embed="rId5"/>
          <a:stretch>
            <a:fillRect/>
          </a:stretch>
        </p:blipFill>
        <p:spPr>
          <a:xfrm>
            <a:off x="3314699" y="103590"/>
            <a:ext cx="2514601" cy="1402617"/>
          </a:xfrm>
          <a:prstGeom prst="rect">
            <a:avLst/>
          </a:prstGeom>
        </p:spPr>
      </p:pic>
      <p:sp>
        <p:nvSpPr>
          <p:cNvPr id="8" name="TextBox 7">
            <a:extLst>
              <a:ext uri="{FF2B5EF4-FFF2-40B4-BE49-F238E27FC236}">
                <a16:creationId xmlns:a16="http://schemas.microsoft.com/office/drawing/2014/main" id="{A37C668B-F7AD-2DC1-72D0-D1E1145C1235}"/>
              </a:ext>
            </a:extLst>
          </p:cNvPr>
          <p:cNvSpPr txBox="1"/>
          <p:nvPr/>
        </p:nvSpPr>
        <p:spPr>
          <a:xfrm>
            <a:off x="3657600" y="1089591"/>
            <a:ext cx="1447800" cy="276999"/>
          </a:xfrm>
          <a:prstGeom prst="rect">
            <a:avLst/>
          </a:prstGeom>
          <a:noFill/>
        </p:spPr>
        <p:txBody>
          <a:bodyPr wrap="square" rtlCol="0">
            <a:spAutoFit/>
          </a:bodyPr>
          <a:lstStyle/>
          <a:p>
            <a:r>
              <a:rPr lang="en-US" sz="1200" dirty="0"/>
              <a:t>October 15, 2024</a:t>
            </a:r>
          </a:p>
        </p:txBody>
      </p:sp>
      <p:cxnSp>
        <p:nvCxnSpPr>
          <p:cNvPr id="10" name="Straight Connector 9">
            <a:extLst>
              <a:ext uri="{FF2B5EF4-FFF2-40B4-BE49-F238E27FC236}">
                <a16:creationId xmlns:a16="http://schemas.microsoft.com/office/drawing/2014/main" id="{237B00ED-E953-CF53-6B43-676D9F8FC211}"/>
              </a:ext>
            </a:extLst>
          </p:cNvPr>
          <p:cNvCxnSpPr>
            <a:cxnSpLocks/>
          </p:cNvCxnSpPr>
          <p:nvPr/>
        </p:nvCxnSpPr>
        <p:spPr>
          <a:xfrm>
            <a:off x="6172200" y="1905000"/>
            <a:ext cx="15240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FE6EB003-58AC-2535-1C3B-6E365E4EC881}"/>
              </a:ext>
            </a:extLst>
          </p:cNvPr>
          <p:cNvCxnSpPr>
            <a:cxnSpLocks/>
          </p:cNvCxnSpPr>
          <p:nvPr/>
        </p:nvCxnSpPr>
        <p:spPr>
          <a:xfrm>
            <a:off x="637608" y="2209800"/>
            <a:ext cx="682999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05816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53232F-8635-1B0E-4A93-9168382524BB}"/>
              </a:ext>
            </a:extLst>
          </p:cNvPr>
          <p:cNvSpPr>
            <a:spLocks noGrp="1"/>
          </p:cNvSpPr>
          <p:nvPr>
            <p:ph type="ftr" sz="quarter" idx="11"/>
          </p:nvPr>
        </p:nvSpPr>
        <p:spPr/>
        <p:txBody>
          <a:bodyPr/>
          <a:lstStyle/>
          <a:p>
            <a:pPr>
              <a:defRPr/>
            </a:pPr>
            <a:r>
              <a:rPr lang="en-US" dirty="0"/>
              <a:t> </a:t>
            </a:r>
          </a:p>
        </p:txBody>
      </p:sp>
      <p:sp>
        <p:nvSpPr>
          <p:cNvPr id="3" name="Slide Number Placeholder 2">
            <a:extLst>
              <a:ext uri="{FF2B5EF4-FFF2-40B4-BE49-F238E27FC236}">
                <a16:creationId xmlns:a16="http://schemas.microsoft.com/office/drawing/2014/main" id="{A5082FBE-3E15-5BBC-4F4C-AF76BB9A89C1}"/>
              </a:ext>
            </a:extLst>
          </p:cNvPr>
          <p:cNvSpPr>
            <a:spLocks noGrp="1"/>
          </p:cNvSpPr>
          <p:nvPr>
            <p:ph type="sldNum" sz="quarter" idx="12"/>
          </p:nvPr>
        </p:nvSpPr>
        <p:spPr/>
        <p:txBody>
          <a:bodyPr/>
          <a:lstStyle/>
          <a:p>
            <a:pPr>
              <a:defRPr/>
            </a:pPr>
            <a:fld id="{8CB793B2-E420-4832-BFC6-488A15DCC62F}" type="slidenum">
              <a:rPr lang="en-US" smtClean="0"/>
              <a:pPr>
                <a:defRPr/>
              </a:pPr>
              <a:t>44</a:t>
            </a:fld>
            <a:endParaRPr lang="en-US"/>
          </a:p>
        </p:txBody>
      </p:sp>
      <p:pic>
        <p:nvPicPr>
          <p:cNvPr id="6" name="Picture 5">
            <a:extLst>
              <a:ext uri="{FF2B5EF4-FFF2-40B4-BE49-F238E27FC236}">
                <a16:creationId xmlns:a16="http://schemas.microsoft.com/office/drawing/2014/main" id="{85C055C0-FB84-FC99-B37F-DD71F7E47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pic>
        <p:nvPicPr>
          <p:cNvPr id="5" name="Picture 4" descr="A logo with green leaves&#10;&#10;Description automatically generated">
            <a:extLst>
              <a:ext uri="{FF2B5EF4-FFF2-40B4-BE49-F238E27FC236}">
                <a16:creationId xmlns:a16="http://schemas.microsoft.com/office/drawing/2014/main" id="{012F9B85-82BF-0ACC-2C11-739D4359C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136525"/>
            <a:ext cx="2362200" cy="1336749"/>
          </a:xfrm>
          <a:prstGeom prst="rect">
            <a:avLst/>
          </a:prstGeom>
          <a:ln>
            <a:solidFill>
              <a:srgbClr val="92D050"/>
            </a:solidFill>
          </a:ln>
        </p:spPr>
      </p:pic>
      <p:pic>
        <p:nvPicPr>
          <p:cNvPr id="10" name="Picture 9" descr="A person in a suit and tie&#10;&#10;Description automatically generated">
            <a:extLst>
              <a:ext uri="{FF2B5EF4-FFF2-40B4-BE49-F238E27FC236}">
                <a16:creationId xmlns:a16="http://schemas.microsoft.com/office/drawing/2014/main" id="{037027B9-261F-88C6-0851-DDC675E4E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608" y="1434766"/>
            <a:ext cx="7915275" cy="5391150"/>
          </a:xfrm>
          <a:prstGeom prst="rect">
            <a:avLst/>
          </a:prstGeom>
        </p:spPr>
      </p:pic>
      <p:pic>
        <p:nvPicPr>
          <p:cNvPr id="12" name="Picture 11" descr="A close up of a sign&#10;&#10;Description automatically generated">
            <a:extLst>
              <a:ext uri="{FF2B5EF4-FFF2-40B4-BE49-F238E27FC236}">
                <a16:creationId xmlns:a16="http://schemas.microsoft.com/office/drawing/2014/main" id="{0D217076-1160-3670-07B8-77F98CBC13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 y="5035244"/>
            <a:ext cx="8915400" cy="1209738"/>
          </a:xfrm>
          <a:prstGeom prst="rect">
            <a:avLst/>
          </a:prstGeom>
          <a:ln>
            <a:solidFill>
              <a:srgbClr val="FF0000"/>
            </a:solidFill>
          </a:ln>
        </p:spPr>
      </p:pic>
      <p:sp>
        <p:nvSpPr>
          <p:cNvPr id="13" name="Rectangle 12">
            <a:extLst>
              <a:ext uri="{FF2B5EF4-FFF2-40B4-BE49-F238E27FC236}">
                <a16:creationId xmlns:a16="http://schemas.microsoft.com/office/drawing/2014/main" id="{B556B4D2-5AFE-155E-B550-FD3FA817BB38}"/>
              </a:ext>
            </a:extLst>
          </p:cNvPr>
          <p:cNvSpPr/>
          <p:nvPr/>
        </p:nvSpPr>
        <p:spPr>
          <a:xfrm>
            <a:off x="886091" y="2967335"/>
            <a:ext cx="7371826" cy="1446550"/>
          </a:xfrm>
          <a:prstGeom prst="rect">
            <a:avLst/>
          </a:prstGeom>
          <a:noFill/>
        </p:spPr>
        <p:txBody>
          <a:bodyPr wrap="none" lIns="91440" tIns="45720" rIns="91440" bIns="45720">
            <a:spAutoFit/>
          </a:bodyPr>
          <a:lstStyle/>
          <a:p>
            <a:pPr algn="ctr"/>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JD Real Estate</a:t>
            </a:r>
            <a:b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br>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Orland Park Lake Ventures</a:t>
            </a:r>
          </a:p>
        </p:txBody>
      </p:sp>
    </p:spTree>
    <p:extLst>
      <p:ext uri="{BB962C8B-B14F-4D97-AF65-F5344CB8AC3E}">
        <p14:creationId xmlns:p14="http://schemas.microsoft.com/office/powerpoint/2010/main" val="2282274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A631F9-7351-7246-1F95-E0D472CDACC4}"/>
              </a:ext>
            </a:extLst>
          </p:cNvPr>
          <p:cNvSpPr>
            <a:spLocks noGrp="1"/>
          </p:cNvSpPr>
          <p:nvPr>
            <p:ph type="ftr" sz="quarter" idx="11"/>
          </p:nvPr>
        </p:nvSpPr>
        <p:spPr/>
        <p:txBody>
          <a:bodyPr/>
          <a:lstStyle/>
          <a:p>
            <a:pPr>
              <a:defRPr/>
            </a:pPr>
            <a:r>
              <a:rPr lang="en-US"/>
              <a:t>TIF 101</a:t>
            </a:r>
          </a:p>
        </p:txBody>
      </p:sp>
      <p:sp>
        <p:nvSpPr>
          <p:cNvPr id="3" name="Slide Number Placeholder 2">
            <a:extLst>
              <a:ext uri="{FF2B5EF4-FFF2-40B4-BE49-F238E27FC236}">
                <a16:creationId xmlns:a16="http://schemas.microsoft.com/office/drawing/2014/main" id="{43794106-09F4-0945-AA82-C4E7C4ADF957}"/>
              </a:ext>
            </a:extLst>
          </p:cNvPr>
          <p:cNvSpPr>
            <a:spLocks noGrp="1"/>
          </p:cNvSpPr>
          <p:nvPr>
            <p:ph type="sldNum" sz="quarter" idx="12"/>
          </p:nvPr>
        </p:nvSpPr>
        <p:spPr/>
        <p:txBody>
          <a:bodyPr/>
          <a:lstStyle/>
          <a:p>
            <a:pPr>
              <a:defRPr/>
            </a:pPr>
            <a:fld id="{924F1C1A-6255-48DF-AD7C-FD9FDFE27649}" type="slidenum">
              <a:rPr lang="en-US" smtClean="0"/>
              <a:pPr>
                <a:defRPr/>
              </a:pPr>
              <a:t>45</a:t>
            </a:fld>
            <a:endParaRPr lang="en-US"/>
          </a:p>
        </p:txBody>
      </p:sp>
      <p:pic>
        <p:nvPicPr>
          <p:cNvPr id="5" name="Picture 4" descr="A map of a housing development&#10;&#10;Description automatically generated">
            <a:extLst>
              <a:ext uri="{FF2B5EF4-FFF2-40B4-BE49-F238E27FC236}">
                <a16:creationId xmlns:a16="http://schemas.microsoft.com/office/drawing/2014/main" id="{0EE7BF56-EE3C-BF0E-E641-DA141143B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9737"/>
            <a:ext cx="6329247" cy="6858000"/>
          </a:xfrm>
          <a:prstGeom prst="rect">
            <a:avLst/>
          </a:prstGeom>
          <a:ln>
            <a:solidFill>
              <a:schemeClr val="tx1"/>
            </a:solidFill>
          </a:ln>
        </p:spPr>
      </p:pic>
      <p:sp>
        <p:nvSpPr>
          <p:cNvPr id="6" name="Rectangle 5">
            <a:extLst>
              <a:ext uri="{FF2B5EF4-FFF2-40B4-BE49-F238E27FC236}">
                <a16:creationId xmlns:a16="http://schemas.microsoft.com/office/drawing/2014/main" id="{82E7128B-300A-F8FF-5474-5A45DD94F64C}"/>
              </a:ext>
            </a:extLst>
          </p:cNvPr>
          <p:cNvSpPr/>
          <p:nvPr/>
        </p:nvSpPr>
        <p:spPr>
          <a:xfrm rot="20609441">
            <a:off x="-8970" y="932289"/>
            <a:ext cx="508652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 153</a:t>
            </a:r>
            <a:r>
              <a:rPr lang="en-US" sz="5400" b="1" cap="none" spc="0" baseline="30000" dirty="0">
                <a:ln w="9525">
                  <a:solidFill>
                    <a:schemeClr val="bg1"/>
                  </a:solidFill>
                  <a:prstDash val="solid"/>
                </a:ln>
                <a:solidFill>
                  <a:schemeClr val="tx1"/>
                </a:solidFill>
                <a:effectLst>
                  <a:outerShdw blurRad="12700" dist="38100" dir="2700000" algn="tl" rotWithShape="0">
                    <a:schemeClr val="bg1">
                      <a:lumMod val="50000"/>
                    </a:schemeClr>
                  </a:outerShdw>
                </a:effectLst>
              </a:rPr>
              <a:t>rd</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Street</a:t>
            </a:r>
          </a:p>
        </p:txBody>
      </p:sp>
      <p:sp>
        <p:nvSpPr>
          <p:cNvPr id="7" name="TextBox 6">
            <a:extLst>
              <a:ext uri="{FF2B5EF4-FFF2-40B4-BE49-F238E27FC236}">
                <a16:creationId xmlns:a16="http://schemas.microsoft.com/office/drawing/2014/main" id="{D92D3159-1E34-299D-0C0C-36C22DCE42FE}"/>
              </a:ext>
            </a:extLst>
          </p:cNvPr>
          <p:cNvSpPr txBox="1"/>
          <p:nvPr/>
        </p:nvSpPr>
        <p:spPr>
          <a:xfrm>
            <a:off x="228600" y="2758171"/>
            <a:ext cx="3200400" cy="1631216"/>
          </a:xfrm>
          <a:prstGeom prst="rect">
            <a:avLst/>
          </a:prstGeom>
          <a:solidFill>
            <a:schemeClr val="bg2"/>
          </a:solidFill>
          <a:ln w="38100">
            <a:solidFill>
              <a:srgbClr val="FF0000"/>
            </a:solidFill>
          </a:ln>
        </p:spPr>
        <p:txBody>
          <a:bodyPr wrap="square" rtlCol="0">
            <a:spAutoFit/>
          </a:bodyPr>
          <a:lstStyle/>
          <a:p>
            <a:r>
              <a:rPr lang="en-US" sz="2000" dirty="0"/>
              <a:t>No real details for other 2 TIFs – “mixed use – retail and residential” was all I could find in Escrow Agreement documents.</a:t>
            </a:r>
            <a:endParaRPr lang="en-US" dirty="0"/>
          </a:p>
        </p:txBody>
      </p:sp>
    </p:spTree>
    <p:extLst>
      <p:ext uri="{BB962C8B-B14F-4D97-AF65-F5344CB8AC3E}">
        <p14:creationId xmlns:p14="http://schemas.microsoft.com/office/powerpoint/2010/main" val="2465509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A6F21C-88BB-1EAE-CD65-08C79D4D286F}"/>
              </a:ext>
            </a:extLst>
          </p:cNvPr>
          <p:cNvSpPr>
            <a:spLocks noGrp="1"/>
          </p:cNvSpPr>
          <p:nvPr>
            <p:ph type="sldNum" sz="quarter" idx="12"/>
          </p:nvPr>
        </p:nvSpPr>
        <p:spPr/>
        <p:txBody>
          <a:bodyPr/>
          <a:lstStyle/>
          <a:p>
            <a:pPr>
              <a:defRPr/>
            </a:pPr>
            <a:fld id="{8CB793B2-E420-4832-BFC6-488A15DCC62F}" type="slidenum">
              <a:rPr lang="en-US" smtClean="0"/>
              <a:pPr>
                <a:defRPr/>
              </a:pPr>
              <a:t>46</a:t>
            </a:fld>
            <a:endParaRPr lang="en-US"/>
          </a:p>
        </p:txBody>
      </p:sp>
      <p:pic>
        <p:nvPicPr>
          <p:cNvPr id="4" name="Picture 3">
            <a:extLst>
              <a:ext uri="{FF2B5EF4-FFF2-40B4-BE49-F238E27FC236}">
                <a16:creationId xmlns:a16="http://schemas.microsoft.com/office/drawing/2014/main" id="{3650722A-F306-FF1F-A47B-208E0C56E5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pic>
        <p:nvPicPr>
          <p:cNvPr id="6" name="Picture 5" descr="A white background with black text&#10;&#10;Description automatically generated">
            <a:extLst>
              <a:ext uri="{FF2B5EF4-FFF2-40B4-BE49-F238E27FC236}">
                <a16:creationId xmlns:a16="http://schemas.microsoft.com/office/drawing/2014/main" id="{E9BB801B-98DA-E68E-CC25-DD7A02D11D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171446"/>
            <a:ext cx="6000750" cy="1504950"/>
          </a:xfrm>
          <a:prstGeom prst="rect">
            <a:avLst/>
          </a:prstGeom>
          <a:ln w="12700">
            <a:solidFill>
              <a:schemeClr val="tx1"/>
            </a:solidFill>
          </a:ln>
        </p:spPr>
      </p:pic>
      <p:sp>
        <p:nvSpPr>
          <p:cNvPr id="7" name="TextBox 6">
            <a:extLst>
              <a:ext uri="{FF2B5EF4-FFF2-40B4-BE49-F238E27FC236}">
                <a16:creationId xmlns:a16="http://schemas.microsoft.com/office/drawing/2014/main" id="{2526CD0B-AA09-EAC4-08B5-9677B31D2E6E}"/>
              </a:ext>
            </a:extLst>
          </p:cNvPr>
          <p:cNvSpPr txBox="1"/>
          <p:nvPr/>
        </p:nvSpPr>
        <p:spPr>
          <a:xfrm>
            <a:off x="2352674" y="2011649"/>
            <a:ext cx="5648325" cy="954107"/>
          </a:xfrm>
          <a:prstGeom prst="rect">
            <a:avLst/>
          </a:prstGeom>
          <a:solidFill>
            <a:srgbClr val="FFFF00"/>
          </a:solidFill>
          <a:ln w="25400">
            <a:solidFill>
              <a:srgbClr val="FF0000"/>
            </a:solidFill>
          </a:ln>
        </p:spPr>
        <p:txBody>
          <a:bodyPr wrap="square" rtlCol="0">
            <a:spAutoFit/>
          </a:bodyPr>
          <a:lstStyle/>
          <a:p>
            <a:r>
              <a:rPr lang="en-US" sz="2800" dirty="0"/>
              <a:t>$5,000 to Keith For Mayor 9/21</a:t>
            </a:r>
          </a:p>
          <a:p>
            <a:r>
              <a:rPr lang="en-US" sz="2800" dirty="0"/>
              <a:t>$5,000 to Keith For Mayor 3/24</a:t>
            </a:r>
          </a:p>
        </p:txBody>
      </p:sp>
      <p:sp>
        <p:nvSpPr>
          <p:cNvPr id="8" name="Arrow: Down 7">
            <a:extLst>
              <a:ext uri="{FF2B5EF4-FFF2-40B4-BE49-F238E27FC236}">
                <a16:creationId xmlns:a16="http://schemas.microsoft.com/office/drawing/2014/main" id="{B7FCF30A-C3AA-2506-7368-0B0FFA2DB07C}"/>
              </a:ext>
            </a:extLst>
          </p:cNvPr>
          <p:cNvSpPr/>
          <p:nvPr/>
        </p:nvSpPr>
        <p:spPr>
          <a:xfrm>
            <a:off x="3324973" y="1420023"/>
            <a:ext cx="457200" cy="6463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of a logo&#10;&#10;Description automatically generated">
            <a:extLst>
              <a:ext uri="{FF2B5EF4-FFF2-40B4-BE49-F238E27FC236}">
                <a16:creationId xmlns:a16="http://schemas.microsoft.com/office/drawing/2014/main" id="{868FDB76-48F0-59F7-E45E-23CCE628F4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3573" y="3292042"/>
            <a:ext cx="2495550" cy="1419225"/>
          </a:xfrm>
          <a:prstGeom prst="rect">
            <a:avLst/>
          </a:prstGeom>
        </p:spPr>
      </p:pic>
      <p:sp>
        <p:nvSpPr>
          <p:cNvPr id="11" name="TextBox 10">
            <a:extLst>
              <a:ext uri="{FF2B5EF4-FFF2-40B4-BE49-F238E27FC236}">
                <a16:creationId xmlns:a16="http://schemas.microsoft.com/office/drawing/2014/main" id="{43F41606-AF11-94DB-65EE-E1C57535C280}"/>
              </a:ext>
            </a:extLst>
          </p:cNvPr>
          <p:cNvSpPr txBox="1"/>
          <p:nvPr/>
        </p:nvSpPr>
        <p:spPr>
          <a:xfrm>
            <a:off x="2477081" y="5355717"/>
            <a:ext cx="4856588" cy="954107"/>
          </a:xfrm>
          <a:prstGeom prst="rect">
            <a:avLst/>
          </a:prstGeom>
          <a:solidFill>
            <a:srgbClr val="FFFF00"/>
          </a:solidFill>
          <a:ln w="25400">
            <a:solidFill>
              <a:srgbClr val="FF0000"/>
            </a:solidFill>
          </a:ln>
        </p:spPr>
        <p:txBody>
          <a:bodyPr wrap="square" rtlCol="0">
            <a:spAutoFit/>
          </a:bodyPr>
          <a:lstStyle/>
          <a:p>
            <a:r>
              <a:rPr lang="en-US" sz="2800" dirty="0"/>
              <a:t>$7,800 to Keith for Mayor -</a:t>
            </a:r>
          </a:p>
          <a:p>
            <a:r>
              <a:rPr lang="en-US" sz="2800" dirty="0"/>
              <a:t>8 donations, 10/17-&gt; 7/23</a:t>
            </a:r>
          </a:p>
        </p:txBody>
      </p:sp>
      <p:sp>
        <p:nvSpPr>
          <p:cNvPr id="12" name="Arrow: Down 11">
            <a:extLst>
              <a:ext uri="{FF2B5EF4-FFF2-40B4-BE49-F238E27FC236}">
                <a16:creationId xmlns:a16="http://schemas.microsoft.com/office/drawing/2014/main" id="{DAD863EB-171D-AAC5-1A4F-110167795B7B}"/>
              </a:ext>
            </a:extLst>
          </p:cNvPr>
          <p:cNvSpPr/>
          <p:nvPr/>
        </p:nvSpPr>
        <p:spPr>
          <a:xfrm>
            <a:off x="4448175" y="4601857"/>
            <a:ext cx="457200" cy="6463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38C2705-1E69-796F-3535-9A1914E82C7C}"/>
              </a:ext>
            </a:extLst>
          </p:cNvPr>
          <p:cNvSpPr txBox="1"/>
          <p:nvPr/>
        </p:nvSpPr>
        <p:spPr>
          <a:xfrm rot="20875795">
            <a:off x="82508" y="3302153"/>
            <a:ext cx="3109898" cy="2308324"/>
          </a:xfrm>
          <a:prstGeom prst="rect">
            <a:avLst/>
          </a:prstGeom>
          <a:noFill/>
        </p:spPr>
        <p:txBody>
          <a:bodyPr wrap="square" rtlCol="0">
            <a:spAutoFit/>
          </a:bodyPr>
          <a:lstStyle/>
          <a:p>
            <a:pPr algn="ctr"/>
            <a:r>
              <a:rPr lang="en-US" sz="2400" dirty="0">
                <a:solidFill>
                  <a:srgbClr val="FF0000"/>
                </a:solidFill>
                <a:latin typeface="Melted Monster" panose="02000500000000000000" pitchFamily="2" charset="0"/>
              </a:rPr>
              <a:t>$17,800 in tasty campaign treats for the Mayor – </a:t>
            </a:r>
            <a:br>
              <a:rPr lang="en-US" sz="2400" dirty="0">
                <a:solidFill>
                  <a:srgbClr val="FF0000"/>
                </a:solidFill>
                <a:latin typeface="Melted Monster" panose="02000500000000000000" pitchFamily="2" charset="0"/>
              </a:rPr>
            </a:br>
            <a:r>
              <a:rPr lang="en-US" sz="2400" dirty="0">
                <a:solidFill>
                  <a:srgbClr val="FF0000"/>
                </a:solidFill>
                <a:latin typeface="Melted Monster" panose="02000500000000000000" pitchFamily="2" charset="0"/>
              </a:rPr>
              <a:t>the taxpayers of Orland Park will pay for the tricks!</a:t>
            </a:r>
          </a:p>
        </p:txBody>
      </p:sp>
    </p:spTree>
    <p:extLst>
      <p:ext uri="{BB962C8B-B14F-4D97-AF65-F5344CB8AC3E}">
        <p14:creationId xmlns:p14="http://schemas.microsoft.com/office/powerpoint/2010/main" val="23380958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53232F-8635-1B0E-4A93-9168382524BB}"/>
              </a:ext>
            </a:extLst>
          </p:cNvPr>
          <p:cNvSpPr>
            <a:spLocks noGrp="1"/>
          </p:cNvSpPr>
          <p:nvPr>
            <p:ph type="ftr" sz="quarter" idx="11"/>
          </p:nvPr>
        </p:nvSpPr>
        <p:spPr/>
        <p:txBody>
          <a:bodyPr/>
          <a:lstStyle/>
          <a:p>
            <a:pPr>
              <a:defRPr/>
            </a:pPr>
            <a:r>
              <a:rPr lang="en-US" dirty="0"/>
              <a:t> </a:t>
            </a:r>
          </a:p>
        </p:txBody>
      </p:sp>
      <p:sp>
        <p:nvSpPr>
          <p:cNvPr id="3" name="Slide Number Placeholder 2">
            <a:extLst>
              <a:ext uri="{FF2B5EF4-FFF2-40B4-BE49-F238E27FC236}">
                <a16:creationId xmlns:a16="http://schemas.microsoft.com/office/drawing/2014/main" id="{A5082FBE-3E15-5BBC-4F4C-AF76BB9A89C1}"/>
              </a:ext>
            </a:extLst>
          </p:cNvPr>
          <p:cNvSpPr>
            <a:spLocks noGrp="1"/>
          </p:cNvSpPr>
          <p:nvPr>
            <p:ph type="sldNum" sz="quarter" idx="12"/>
          </p:nvPr>
        </p:nvSpPr>
        <p:spPr/>
        <p:txBody>
          <a:bodyPr/>
          <a:lstStyle/>
          <a:p>
            <a:pPr>
              <a:defRPr/>
            </a:pPr>
            <a:fld id="{8CB793B2-E420-4832-BFC6-488A15DCC62F}" type="slidenum">
              <a:rPr lang="en-US" smtClean="0"/>
              <a:pPr>
                <a:defRPr/>
              </a:pPr>
              <a:t>47</a:t>
            </a:fld>
            <a:endParaRPr lang="en-US"/>
          </a:p>
        </p:txBody>
      </p:sp>
      <p:pic>
        <p:nvPicPr>
          <p:cNvPr id="6" name="Picture 5">
            <a:extLst>
              <a:ext uri="{FF2B5EF4-FFF2-40B4-BE49-F238E27FC236}">
                <a16:creationId xmlns:a16="http://schemas.microsoft.com/office/drawing/2014/main" id="{85C055C0-FB84-FC99-B37F-DD71F7E47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pic>
        <p:nvPicPr>
          <p:cNvPr id="7" name="Picture 6" descr="A screenshot of a web page&#10;&#10;Description automatically generated">
            <a:extLst>
              <a:ext uri="{FF2B5EF4-FFF2-40B4-BE49-F238E27FC236}">
                <a16:creationId xmlns:a16="http://schemas.microsoft.com/office/drawing/2014/main" id="{61A52B29-A488-B053-A50B-EE19010A4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08" y="1226596"/>
            <a:ext cx="8129012" cy="5308599"/>
          </a:xfrm>
          <a:prstGeom prst="rect">
            <a:avLst/>
          </a:prstGeom>
          <a:ln>
            <a:solidFill>
              <a:srgbClr val="FF0000"/>
            </a:solidFill>
          </a:ln>
        </p:spPr>
      </p:pic>
      <p:pic>
        <p:nvPicPr>
          <p:cNvPr id="8" name="Picture 7" descr="A red stamp with text&#10;&#10;Description automatically generated">
            <a:extLst>
              <a:ext uri="{FF2B5EF4-FFF2-40B4-BE49-F238E27FC236}">
                <a16:creationId xmlns:a16="http://schemas.microsoft.com/office/drawing/2014/main" id="{3CDFE179-BF99-21DE-74B3-4E4561DDD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73995">
            <a:off x="4031460" y="315874"/>
            <a:ext cx="2440919" cy="1463754"/>
          </a:xfrm>
          <a:prstGeom prst="rect">
            <a:avLst/>
          </a:prstGeom>
        </p:spPr>
      </p:pic>
    </p:spTree>
    <p:extLst>
      <p:ext uri="{BB962C8B-B14F-4D97-AF65-F5344CB8AC3E}">
        <p14:creationId xmlns:p14="http://schemas.microsoft.com/office/powerpoint/2010/main" val="3456960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12DDA7-EBC0-DEC5-0322-844B7B10F1A3}"/>
              </a:ext>
            </a:extLst>
          </p:cNvPr>
          <p:cNvSpPr>
            <a:spLocks noGrp="1"/>
          </p:cNvSpPr>
          <p:nvPr>
            <p:ph type="sldNum" sz="quarter" idx="12"/>
          </p:nvPr>
        </p:nvSpPr>
        <p:spPr/>
        <p:txBody>
          <a:bodyPr/>
          <a:lstStyle/>
          <a:p>
            <a:pPr>
              <a:defRPr/>
            </a:pPr>
            <a:fld id="{8CB793B2-E420-4832-BFC6-488A15DCC62F}" type="slidenum">
              <a:rPr lang="en-US" smtClean="0"/>
              <a:pPr>
                <a:defRPr/>
              </a:pPr>
              <a:t>48</a:t>
            </a:fld>
            <a:endParaRPr lang="en-US"/>
          </a:p>
        </p:txBody>
      </p:sp>
      <p:pic>
        <p:nvPicPr>
          <p:cNvPr id="4" name="Picture 3">
            <a:extLst>
              <a:ext uri="{FF2B5EF4-FFF2-40B4-BE49-F238E27FC236}">
                <a16:creationId xmlns:a16="http://schemas.microsoft.com/office/drawing/2014/main" id="{C4C6A1AC-1025-89CE-E2D3-7F4A55D44F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pic>
        <p:nvPicPr>
          <p:cNvPr id="6" name="Picture 5" descr="A screenshot of a landing page&#10;&#10;Description automatically generated">
            <a:extLst>
              <a:ext uri="{FF2B5EF4-FFF2-40B4-BE49-F238E27FC236}">
                <a16:creationId xmlns:a16="http://schemas.microsoft.com/office/drawing/2014/main" id="{1EBBA867-D5FF-2C49-E25E-C07BD8316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124330"/>
            <a:ext cx="7538484" cy="5228303"/>
          </a:xfrm>
          <a:prstGeom prst="rect">
            <a:avLst/>
          </a:prstGeom>
        </p:spPr>
      </p:pic>
      <p:pic>
        <p:nvPicPr>
          <p:cNvPr id="7" name="Picture 6" descr="A red stamp with text&#10;&#10;Description automatically generated">
            <a:extLst>
              <a:ext uri="{FF2B5EF4-FFF2-40B4-BE49-F238E27FC236}">
                <a16:creationId xmlns:a16="http://schemas.microsoft.com/office/drawing/2014/main" id="{DF772FFA-8EEE-858C-A359-474013A31B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73995">
            <a:off x="5751158" y="4552315"/>
            <a:ext cx="2440919" cy="1463754"/>
          </a:xfrm>
          <a:prstGeom prst="rect">
            <a:avLst/>
          </a:prstGeom>
        </p:spPr>
      </p:pic>
      <p:sp>
        <p:nvSpPr>
          <p:cNvPr id="8" name="Rectangle 7">
            <a:extLst>
              <a:ext uri="{FF2B5EF4-FFF2-40B4-BE49-F238E27FC236}">
                <a16:creationId xmlns:a16="http://schemas.microsoft.com/office/drawing/2014/main" id="{F10921D5-4B9A-36E5-67C7-779440AFE42B}"/>
              </a:ext>
            </a:extLst>
          </p:cNvPr>
          <p:cNvSpPr/>
          <p:nvPr/>
        </p:nvSpPr>
        <p:spPr>
          <a:xfrm rot="21136894">
            <a:off x="51171" y="1093618"/>
            <a:ext cx="7501862" cy="1323439"/>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You can’t find </a:t>
            </a:r>
            <a:r>
              <a:rPr lang="en-US" sz="4000" b="1" u="sng" cap="none" spc="0" dirty="0">
                <a:ln w="22225">
                  <a:solidFill>
                    <a:schemeClr val="accent2"/>
                  </a:solidFill>
                  <a:prstDash val="solid"/>
                </a:ln>
                <a:solidFill>
                  <a:schemeClr val="accent2">
                    <a:lumMod val="40000"/>
                    <a:lumOff val="60000"/>
                  </a:schemeClr>
                </a:solidFill>
                <a:effectLst/>
              </a:rPr>
              <a:t>ANY TIF Annual</a:t>
            </a:r>
            <a:br>
              <a:rPr lang="en-US" sz="4000" b="1" cap="none" spc="0" dirty="0">
                <a:ln w="22225">
                  <a:solidFill>
                    <a:schemeClr val="accent2"/>
                  </a:solidFill>
                  <a:prstDash val="solid"/>
                </a:ln>
                <a:solidFill>
                  <a:schemeClr val="accent2">
                    <a:lumMod val="40000"/>
                    <a:lumOff val="60000"/>
                  </a:schemeClr>
                </a:solidFill>
                <a:effectLst/>
              </a:rPr>
            </a:br>
            <a:r>
              <a:rPr lang="en-US" sz="4000" b="1" u="sng" cap="none" spc="0" dirty="0">
                <a:ln w="22225">
                  <a:solidFill>
                    <a:schemeClr val="accent2"/>
                  </a:solidFill>
                  <a:prstDash val="solid"/>
                </a:ln>
                <a:solidFill>
                  <a:schemeClr val="accent2">
                    <a:lumMod val="40000"/>
                    <a:lumOff val="60000"/>
                  </a:schemeClr>
                </a:solidFill>
                <a:effectLst/>
              </a:rPr>
              <a:t>Report</a:t>
            </a:r>
            <a:r>
              <a:rPr lang="en-US" sz="4000" b="1" cap="none" spc="0" dirty="0">
                <a:ln w="22225">
                  <a:solidFill>
                    <a:schemeClr val="accent2"/>
                  </a:solidFill>
                  <a:prstDash val="solid"/>
                </a:ln>
                <a:solidFill>
                  <a:schemeClr val="accent2">
                    <a:lumMod val="40000"/>
                    <a:lumOff val="60000"/>
                  </a:schemeClr>
                </a:solidFill>
                <a:effectLst/>
              </a:rPr>
              <a:t> from Orland Park!</a:t>
            </a:r>
          </a:p>
        </p:txBody>
      </p:sp>
    </p:spTree>
    <p:extLst>
      <p:ext uri="{BB962C8B-B14F-4D97-AF65-F5344CB8AC3E}">
        <p14:creationId xmlns:p14="http://schemas.microsoft.com/office/powerpoint/2010/main" val="3895074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AFEB46-309E-5784-2C1B-7290247A16F8}"/>
              </a:ext>
            </a:extLst>
          </p:cNvPr>
          <p:cNvSpPr>
            <a:spLocks noGrp="1"/>
          </p:cNvSpPr>
          <p:nvPr>
            <p:ph type="sldNum" sz="quarter" idx="12"/>
          </p:nvPr>
        </p:nvSpPr>
        <p:spPr/>
        <p:txBody>
          <a:bodyPr/>
          <a:lstStyle/>
          <a:p>
            <a:pPr>
              <a:defRPr/>
            </a:pPr>
            <a:fld id="{8CB793B2-E420-4832-BFC6-488A15DCC62F}" type="slidenum">
              <a:rPr lang="en-US" smtClean="0"/>
              <a:pPr>
                <a:defRPr/>
              </a:pPr>
              <a:t>49</a:t>
            </a:fld>
            <a:endParaRPr lang="en-US"/>
          </a:p>
        </p:txBody>
      </p:sp>
      <p:pic>
        <p:nvPicPr>
          <p:cNvPr id="4" name="Picture 3">
            <a:extLst>
              <a:ext uri="{FF2B5EF4-FFF2-40B4-BE49-F238E27FC236}">
                <a16:creationId xmlns:a16="http://schemas.microsoft.com/office/drawing/2014/main" id="{3FBE09B1-D822-5279-A1F8-97E8EA281F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608" y="171446"/>
            <a:ext cx="999850" cy="876305"/>
          </a:xfrm>
          <a:prstGeom prst="rect">
            <a:avLst/>
          </a:prstGeom>
        </p:spPr>
      </p:pic>
      <p:sp>
        <p:nvSpPr>
          <p:cNvPr id="5" name="TextBox 4">
            <a:extLst>
              <a:ext uri="{FF2B5EF4-FFF2-40B4-BE49-F238E27FC236}">
                <a16:creationId xmlns:a16="http://schemas.microsoft.com/office/drawing/2014/main" id="{FDAECED0-8980-3E16-7417-553128CCDC72}"/>
              </a:ext>
            </a:extLst>
          </p:cNvPr>
          <p:cNvSpPr txBox="1"/>
          <p:nvPr/>
        </p:nvSpPr>
        <p:spPr>
          <a:xfrm>
            <a:off x="247649" y="1249773"/>
            <a:ext cx="8263141" cy="3785652"/>
          </a:xfrm>
          <a:prstGeom prst="rect">
            <a:avLst/>
          </a:prstGeom>
          <a:noFill/>
        </p:spPr>
        <p:txBody>
          <a:bodyPr wrap="square" rtlCol="0">
            <a:spAutoFit/>
          </a:bodyPr>
          <a:lstStyle/>
          <a:p>
            <a:pPr algn="ctr"/>
            <a:r>
              <a:rPr lang="en-US" sz="4800" b="1" dirty="0">
                <a:solidFill>
                  <a:srgbClr val="FF0000"/>
                </a:solidFill>
                <a:latin typeface="Melted Monster" panose="02000500000000000000" pitchFamily="2" charset="0"/>
                <a:ea typeface="Mystery Quest" panose="02000000000000000000" pitchFamily="2" charset="0"/>
              </a:rPr>
              <a:t>Creating three new TIFs in a town that has not been reporting its required financial data for THREE years is scary!</a:t>
            </a:r>
          </a:p>
        </p:txBody>
      </p:sp>
      <p:pic>
        <p:nvPicPr>
          <p:cNvPr id="6" name="Picture 5">
            <a:extLst>
              <a:ext uri="{FF2B5EF4-FFF2-40B4-BE49-F238E27FC236}">
                <a16:creationId xmlns:a16="http://schemas.microsoft.com/office/drawing/2014/main" id="{8A158CE5-60E7-FCE5-FF19-C0C9DFE669F2}"/>
              </a:ext>
            </a:extLst>
          </p:cNvPr>
          <p:cNvPicPr>
            <a:picLocks noChangeAspect="1"/>
          </p:cNvPicPr>
          <p:nvPr/>
        </p:nvPicPr>
        <p:blipFill>
          <a:blip r:embed="rId3"/>
          <a:stretch>
            <a:fillRect/>
          </a:stretch>
        </p:blipFill>
        <p:spPr>
          <a:xfrm>
            <a:off x="206611" y="4600301"/>
            <a:ext cx="1861844" cy="2257699"/>
          </a:xfrm>
          <a:prstGeom prst="rect">
            <a:avLst/>
          </a:prstGeom>
        </p:spPr>
      </p:pic>
      <p:pic>
        <p:nvPicPr>
          <p:cNvPr id="7" name="Picture 6">
            <a:extLst>
              <a:ext uri="{FF2B5EF4-FFF2-40B4-BE49-F238E27FC236}">
                <a16:creationId xmlns:a16="http://schemas.microsoft.com/office/drawing/2014/main" id="{2ABBF98E-03DB-C897-B95B-C8D7060BAA3C}"/>
              </a:ext>
            </a:extLst>
          </p:cNvPr>
          <p:cNvPicPr>
            <a:picLocks noChangeAspect="1"/>
          </p:cNvPicPr>
          <p:nvPr/>
        </p:nvPicPr>
        <p:blipFill>
          <a:blip r:embed="rId4"/>
          <a:stretch>
            <a:fillRect/>
          </a:stretch>
        </p:blipFill>
        <p:spPr>
          <a:xfrm>
            <a:off x="7543801" y="95250"/>
            <a:ext cx="1219200" cy="1219200"/>
          </a:xfrm>
          <a:prstGeom prst="rect">
            <a:avLst/>
          </a:prstGeom>
        </p:spPr>
      </p:pic>
      <p:pic>
        <p:nvPicPr>
          <p:cNvPr id="8" name="Picture 7">
            <a:extLst>
              <a:ext uri="{FF2B5EF4-FFF2-40B4-BE49-F238E27FC236}">
                <a16:creationId xmlns:a16="http://schemas.microsoft.com/office/drawing/2014/main" id="{B21EAF8C-79C6-1AA5-42BA-CCE677C41584}"/>
              </a:ext>
            </a:extLst>
          </p:cNvPr>
          <p:cNvPicPr>
            <a:picLocks noChangeAspect="1"/>
          </p:cNvPicPr>
          <p:nvPr/>
        </p:nvPicPr>
        <p:blipFill>
          <a:blip r:embed="rId5"/>
          <a:stretch>
            <a:fillRect/>
          </a:stretch>
        </p:blipFill>
        <p:spPr>
          <a:xfrm>
            <a:off x="5837526" y="4454725"/>
            <a:ext cx="2531052" cy="2257699"/>
          </a:xfrm>
          <a:prstGeom prst="rect">
            <a:avLst/>
          </a:prstGeom>
        </p:spPr>
      </p:pic>
    </p:spTree>
    <p:extLst>
      <p:ext uri="{BB962C8B-B14F-4D97-AF65-F5344CB8AC3E}">
        <p14:creationId xmlns:p14="http://schemas.microsoft.com/office/powerpoint/2010/main" val="814993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C9995769-C807-4291-899C-666FBB1A61F7}" type="slidenum">
              <a:rPr lang="en-US"/>
              <a:pPr>
                <a:defRPr/>
              </a:pPr>
              <a:t>5</a:t>
            </a:fld>
            <a:endParaRPr lang="en-US" dirty="0"/>
          </a:p>
        </p:txBody>
      </p:sp>
      <p:sp>
        <p:nvSpPr>
          <p:cNvPr id="3076" name="Titre 1"/>
          <p:cNvSpPr>
            <a:spLocks noGrp="1"/>
          </p:cNvSpPr>
          <p:nvPr>
            <p:ph type="title" idx="4294967295"/>
          </p:nvPr>
        </p:nvSpPr>
        <p:spPr>
          <a:xfrm>
            <a:off x="914400" y="114300"/>
            <a:ext cx="8229600" cy="1143000"/>
          </a:xfrm>
        </p:spPr>
        <p:txBody>
          <a:bodyPr/>
          <a:lstStyle/>
          <a:p>
            <a:pPr eaLnBrk="1" hangingPunct="1"/>
            <a:r>
              <a:rPr lang="fr-CA" u="sng" dirty="0" err="1">
                <a:solidFill>
                  <a:schemeClr val="accent1"/>
                </a:solidFill>
              </a:rPr>
              <a:t>What</a:t>
            </a:r>
            <a:r>
              <a:rPr lang="fr-CA" u="sng" dirty="0">
                <a:solidFill>
                  <a:schemeClr val="accent1"/>
                </a:solidFill>
              </a:rPr>
              <a:t> are </a:t>
            </a:r>
            <a:r>
              <a:rPr lang="fr-CA" u="sng" dirty="0" err="1">
                <a:solidFill>
                  <a:schemeClr val="accent1"/>
                </a:solidFill>
              </a:rPr>
              <a:t>TIFs</a:t>
            </a:r>
            <a:r>
              <a:rPr lang="fr-CA" u="sng" dirty="0">
                <a:solidFill>
                  <a:schemeClr val="accent1"/>
                </a:solidFill>
              </a:rPr>
              <a:t>?</a:t>
            </a:r>
            <a:endParaRPr lang="en-US" u="sng" dirty="0">
              <a:solidFill>
                <a:schemeClr val="accent1"/>
              </a:solidFill>
            </a:endParaRPr>
          </a:p>
        </p:txBody>
      </p:sp>
      <p:sp>
        <p:nvSpPr>
          <p:cNvPr id="3079" name="Text Box 6"/>
          <p:cNvSpPr txBox="1">
            <a:spLocks noChangeArrowheads="1"/>
          </p:cNvSpPr>
          <p:nvPr/>
        </p:nvSpPr>
        <p:spPr bwMode="auto">
          <a:xfrm>
            <a:off x="1981200" y="1168647"/>
            <a:ext cx="67056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2400" dirty="0"/>
              <a:t> Created by municipality (IL state law)</a:t>
            </a:r>
          </a:p>
          <a:p>
            <a:pPr eaLnBrk="1" hangingPunct="1">
              <a:spcBef>
                <a:spcPct val="50000"/>
              </a:spcBef>
              <a:buFontTx/>
              <a:buChar char="•"/>
            </a:pPr>
            <a:r>
              <a:rPr lang="en-US" sz="2400" dirty="0"/>
              <a:t> Designed to subsidize some business project in “blighted” or under-served area</a:t>
            </a:r>
          </a:p>
          <a:p>
            <a:pPr eaLnBrk="1" hangingPunct="1">
              <a:spcBef>
                <a:spcPct val="50000"/>
              </a:spcBef>
              <a:buFontTx/>
              <a:buChar char="•"/>
            </a:pPr>
            <a:r>
              <a:rPr lang="en-US" sz="2400" dirty="0"/>
              <a:t> “But for” test – only for projects market CAN NOT support</a:t>
            </a:r>
          </a:p>
          <a:p>
            <a:pPr eaLnBrk="1" hangingPunct="1">
              <a:spcBef>
                <a:spcPct val="50000"/>
              </a:spcBef>
              <a:buFontTx/>
              <a:buChar char="•"/>
            </a:pPr>
            <a:r>
              <a:rPr lang="en-US" sz="2400" dirty="0"/>
              <a:t> Captures “incremental” property taxes ABOVE base when district was created</a:t>
            </a:r>
          </a:p>
          <a:p>
            <a:pPr eaLnBrk="1" hangingPunct="1">
              <a:spcBef>
                <a:spcPct val="50000"/>
              </a:spcBef>
              <a:buFontTx/>
              <a:buChar char="•"/>
            </a:pPr>
            <a:r>
              <a:rPr lang="en-US" sz="2400" dirty="0"/>
              <a:t> Only for hard costs</a:t>
            </a:r>
          </a:p>
          <a:p>
            <a:pPr eaLnBrk="1" hangingPunct="1">
              <a:spcBef>
                <a:spcPct val="50000"/>
              </a:spcBef>
              <a:buFontTx/>
              <a:buChar char="•"/>
            </a:pPr>
            <a:r>
              <a:rPr lang="en-US" sz="2400" dirty="0"/>
              <a:t> Lasts 23 years</a:t>
            </a:r>
          </a:p>
          <a:p>
            <a:pPr eaLnBrk="1" hangingPunct="1">
              <a:spcBef>
                <a:spcPct val="50000"/>
              </a:spcBef>
              <a:buFontTx/>
              <a:buChar char="•"/>
            </a:pPr>
            <a:r>
              <a:rPr lang="en-US" sz="2400" dirty="0"/>
              <a:t> </a:t>
            </a:r>
            <a:r>
              <a:rPr lang="en-US" sz="2400" i="1" u="sng" dirty="0"/>
              <a:t>Supposed </a:t>
            </a:r>
            <a:r>
              <a:rPr lang="en-US" sz="2400" dirty="0"/>
              <a:t>to be spent where collected</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127" y="381000"/>
            <a:ext cx="999850" cy="876305"/>
          </a:xfrm>
          <a:prstGeom prst="rect">
            <a:avLst/>
          </a:prstGeom>
        </p:spPr>
      </p:pic>
      <p:sp>
        <p:nvSpPr>
          <p:cNvPr id="2" name="Rectangle 1"/>
          <p:cNvSpPr/>
          <p:nvPr/>
        </p:nvSpPr>
        <p:spPr>
          <a:xfrm rot="20349238">
            <a:off x="5135808" y="4273666"/>
            <a:ext cx="4017445"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Property taxes!</a:t>
            </a:r>
          </a:p>
        </p:txBody>
      </p:sp>
    </p:spTree>
    <p:extLst>
      <p:ext uri="{BB962C8B-B14F-4D97-AF65-F5344CB8AC3E}">
        <p14:creationId xmlns:p14="http://schemas.microsoft.com/office/powerpoint/2010/main" val="1248307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8712ED-2F36-4977-8EBB-9C576ED94F2A}"/>
              </a:ext>
            </a:extLst>
          </p:cNvPr>
          <p:cNvSpPr>
            <a:spLocks noGrp="1"/>
          </p:cNvSpPr>
          <p:nvPr>
            <p:ph type="sldNum" sz="quarter" idx="12"/>
          </p:nvPr>
        </p:nvSpPr>
        <p:spPr/>
        <p:txBody>
          <a:bodyPr/>
          <a:lstStyle/>
          <a:p>
            <a:pPr>
              <a:defRPr/>
            </a:pPr>
            <a:fld id="{8CB793B2-E420-4832-BFC6-488A15DCC62F}" type="slidenum">
              <a:rPr lang="en-US" smtClean="0"/>
              <a:pPr>
                <a:defRPr/>
              </a:pPr>
              <a:t>50</a:t>
            </a:fld>
            <a:endParaRPr lang="en-US"/>
          </a:p>
        </p:txBody>
      </p:sp>
      <p:pic>
        <p:nvPicPr>
          <p:cNvPr id="2" name="Picture 1">
            <a:extLst>
              <a:ext uri="{FF2B5EF4-FFF2-40B4-BE49-F238E27FC236}">
                <a16:creationId xmlns:a16="http://schemas.microsoft.com/office/drawing/2014/main" id="{20B6BAD4-6A45-4AFF-B1D1-505BB1CDEDB4}"/>
              </a:ext>
            </a:extLst>
          </p:cNvPr>
          <p:cNvPicPr>
            <a:picLocks noChangeAspect="1"/>
          </p:cNvPicPr>
          <p:nvPr/>
        </p:nvPicPr>
        <p:blipFill>
          <a:blip r:embed="rId3"/>
          <a:stretch>
            <a:fillRect/>
          </a:stretch>
        </p:blipFill>
        <p:spPr>
          <a:xfrm>
            <a:off x="1295400" y="2362200"/>
            <a:ext cx="6858000" cy="3589020"/>
          </a:xfrm>
          <a:prstGeom prst="rect">
            <a:avLst/>
          </a:prstGeom>
        </p:spPr>
      </p:pic>
      <p:pic>
        <p:nvPicPr>
          <p:cNvPr id="4" name="Picture 3" descr="A logo with a light bulb&#10;&#10;Description automatically generated">
            <a:extLst>
              <a:ext uri="{FF2B5EF4-FFF2-40B4-BE49-F238E27FC236}">
                <a16:creationId xmlns:a16="http://schemas.microsoft.com/office/drawing/2014/main" id="{2B9A37BB-7839-5616-E2CE-5BE1342D5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204470"/>
            <a:ext cx="1831309" cy="1752600"/>
          </a:xfrm>
          <a:prstGeom prst="rect">
            <a:avLst/>
          </a:prstGeom>
          <a:ln>
            <a:solidFill>
              <a:schemeClr val="accent1"/>
            </a:solidFill>
          </a:ln>
        </p:spPr>
      </p:pic>
    </p:spTree>
    <p:extLst>
      <p:ext uri="{BB962C8B-B14F-4D97-AF65-F5344CB8AC3E}">
        <p14:creationId xmlns:p14="http://schemas.microsoft.com/office/powerpoint/2010/main" val="3929259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C9995769-C807-4291-899C-666FBB1A61F7}" type="slidenum">
              <a:rPr lang="en-US"/>
              <a:pPr>
                <a:defRPr/>
              </a:pPr>
              <a:t>6</a:t>
            </a:fld>
            <a:endParaRPr lang="en-US" dirty="0"/>
          </a:p>
        </p:txBody>
      </p:sp>
      <p:sp>
        <p:nvSpPr>
          <p:cNvPr id="3076" name="Titre 1"/>
          <p:cNvSpPr>
            <a:spLocks noGrp="1"/>
          </p:cNvSpPr>
          <p:nvPr>
            <p:ph type="title" idx="4294967295"/>
          </p:nvPr>
        </p:nvSpPr>
        <p:spPr>
          <a:xfrm>
            <a:off x="914400" y="114300"/>
            <a:ext cx="8229600" cy="1143000"/>
          </a:xfrm>
        </p:spPr>
        <p:txBody>
          <a:bodyPr/>
          <a:lstStyle/>
          <a:p>
            <a:pPr eaLnBrk="1" hangingPunct="1"/>
            <a:r>
              <a:rPr lang="fr-CA" u="sng" dirty="0" err="1">
                <a:solidFill>
                  <a:schemeClr val="accent1"/>
                </a:solidFill>
              </a:rPr>
              <a:t>What</a:t>
            </a:r>
            <a:r>
              <a:rPr lang="fr-CA" u="sng" dirty="0">
                <a:solidFill>
                  <a:schemeClr val="accent1"/>
                </a:solidFill>
              </a:rPr>
              <a:t> are </a:t>
            </a:r>
            <a:r>
              <a:rPr lang="fr-CA" u="sng" dirty="0" err="1">
                <a:solidFill>
                  <a:schemeClr val="accent1"/>
                </a:solidFill>
              </a:rPr>
              <a:t>TIFs</a:t>
            </a:r>
            <a:r>
              <a:rPr lang="fr-CA" u="sng" dirty="0">
                <a:solidFill>
                  <a:schemeClr val="accent1"/>
                </a:solidFill>
              </a:rPr>
              <a:t>?</a:t>
            </a:r>
            <a:endParaRPr lang="en-US" u="sng" dirty="0">
              <a:solidFill>
                <a:schemeClr val="accent1"/>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127" y="381000"/>
            <a:ext cx="999850" cy="87630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235788"/>
            <a:ext cx="5058622" cy="4730748"/>
          </a:xfrm>
          <a:prstGeom prst="rect">
            <a:avLst/>
          </a:prstGeom>
          <a:ln w="12700">
            <a:solidFill>
              <a:schemeClr val="accent1"/>
            </a:solidFill>
          </a:ln>
        </p:spPr>
      </p:pic>
      <p:sp>
        <p:nvSpPr>
          <p:cNvPr id="4" name="TextBox 3"/>
          <p:cNvSpPr txBox="1"/>
          <p:nvPr/>
        </p:nvSpPr>
        <p:spPr>
          <a:xfrm>
            <a:off x="3276600" y="6075144"/>
            <a:ext cx="3193473" cy="646331"/>
          </a:xfrm>
          <a:prstGeom prst="rect">
            <a:avLst/>
          </a:prstGeom>
          <a:noFill/>
        </p:spPr>
        <p:txBody>
          <a:bodyPr wrap="square" rtlCol="0">
            <a:spAutoFit/>
          </a:bodyPr>
          <a:lstStyle/>
          <a:p>
            <a:pPr algn="ctr"/>
            <a:r>
              <a:rPr lang="en-US" dirty="0"/>
              <a:t>The Midwest TIF – 24</a:t>
            </a:r>
            <a:r>
              <a:rPr lang="en-US" baseline="30000" dirty="0"/>
              <a:t>th</a:t>
            </a:r>
            <a:r>
              <a:rPr lang="en-US" dirty="0"/>
              <a:t> Ward (created in 2000)</a:t>
            </a:r>
          </a:p>
        </p:txBody>
      </p:sp>
      <p:grpSp>
        <p:nvGrpSpPr>
          <p:cNvPr id="9" name="Group 8"/>
          <p:cNvGrpSpPr/>
          <p:nvPr/>
        </p:nvGrpSpPr>
        <p:grpSpPr>
          <a:xfrm>
            <a:off x="284009" y="1447800"/>
            <a:ext cx="4589327" cy="1938992"/>
            <a:chOff x="284009" y="1447800"/>
            <a:chExt cx="4589327" cy="1938992"/>
          </a:xfrm>
        </p:grpSpPr>
        <p:sp>
          <p:nvSpPr>
            <p:cNvPr id="2" name="TextBox 1"/>
            <p:cNvSpPr txBox="1"/>
            <p:nvPr/>
          </p:nvSpPr>
          <p:spPr>
            <a:xfrm>
              <a:off x="284009" y="1447800"/>
              <a:ext cx="1669473" cy="1938992"/>
            </a:xfrm>
            <a:prstGeom prst="rect">
              <a:avLst/>
            </a:prstGeom>
            <a:solidFill>
              <a:srgbClr val="FFFF00"/>
            </a:solidFill>
            <a:ln>
              <a:solidFill>
                <a:schemeClr val="tx1"/>
              </a:solidFill>
            </a:ln>
          </p:spPr>
          <p:txBody>
            <a:bodyPr wrap="square" rtlCol="0">
              <a:spAutoFit/>
            </a:bodyPr>
            <a:lstStyle/>
            <a:p>
              <a:r>
                <a:rPr lang="en-US" sz="2400" dirty="0">
                  <a:solidFill>
                    <a:srgbClr val="FF0000"/>
                  </a:solidFill>
                </a:rPr>
                <a:t>Say there are 1,000 properties in this TIF…</a:t>
              </a:r>
            </a:p>
          </p:txBody>
        </p:sp>
        <p:cxnSp>
          <p:nvCxnSpPr>
            <p:cNvPr id="6" name="Straight Arrow Connector 5"/>
            <p:cNvCxnSpPr>
              <a:stCxn id="2" idx="3"/>
            </p:cNvCxnSpPr>
            <p:nvPr/>
          </p:nvCxnSpPr>
          <p:spPr>
            <a:xfrm>
              <a:off x="1953482" y="2417296"/>
              <a:ext cx="2919854" cy="630704"/>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263836" y="3886200"/>
            <a:ext cx="2763991" cy="2308324"/>
          </a:xfrm>
          <a:prstGeom prst="rect">
            <a:avLst/>
          </a:prstGeom>
          <a:solidFill>
            <a:srgbClr val="FFFF00"/>
          </a:solidFill>
          <a:ln>
            <a:solidFill>
              <a:schemeClr val="tx1"/>
            </a:solidFill>
          </a:ln>
        </p:spPr>
        <p:txBody>
          <a:bodyPr wrap="square" rtlCol="0">
            <a:spAutoFit/>
          </a:bodyPr>
          <a:lstStyle/>
          <a:p>
            <a:r>
              <a:rPr lang="en-US" sz="2400" dirty="0">
                <a:solidFill>
                  <a:srgbClr val="FF0000"/>
                </a:solidFill>
              </a:rPr>
              <a:t>…and say that these properties are </a:t>
            </a:r>
            <a:r>
              <a:rPr lang="en-US" sz="2400" b="1" u="sng" dirty="0">
                <a:solidFill>
                  <a:srgbClr val="FF0000"/>
                </a:solidFill>
              </a:rPr>
              <a:t>generating $1,000 in property taxes </a:t>
            </a:r>
            <a:r>
              <a:rPr lang="en-US" sz="2400" dirty="0">
                <a:solidFill>
                  <a:srgbClr val="FF0000"/>
                </a:solidFill>
              </a:rPr>
              <a:t>as the TIF starts…</a:t>
            </a:r>
          </a:p>
        </p:txBody>
      </p:sp>
      <p:sp>
        <p:nvSpPr>
          <p:cNvPr id="15" name="TextBox 14"/>
          <p:cNvSpPr txBox="1"/>
          <p:nvPr/>
        </p:nvSpPr>
        <p:spPr>
          <a:xfrm>
            <a:off x="5903778" y="2209800"/>
            <a:ext cx="2876574" cy="2554545"/>
          </a:xfrm>
          <a:prstGeom prst="rect">
            <a:avLst/>
          </a:prstGeom>
          <a:solidFill>
            <a:srgbClr val="FFFF00"/>
          </a:solidFill>
          <a:ln w="25400">
            <a:solidFill>
              <a:schemeClr val="tx1"/>
            </a:solidFill>
          </a:ln>
          <a:effectLst>
            <a:glow rad="241300">
              <a:schemeClr val="accent2">
                <a:satMod val="175000"/>
                <a:alpha val="40000"/>
              </a:schemeClr>
            </a:glow>
          </a:effectLst>
        </p:spPr>
        <p:txBody>
          <a:bodyPr wrap="square" rtlCol="0">
            <a:spAutoFit/>
          </a:bodyPr>
          <a:lstStyle/>
          <a:p>
            <a:r>
              <a:rPr lang="en-US" sz="4000" dirty="0">
                <a:solidFill>
                  <a:srgbClr val="FF0000"/>
                </a:solidFill>
              </a:rPr>
              <a:t>…then this </a:t>
            </a:r>
            <a:r>
              <a:rPr lang="en-US" sz="4000" b="1" u="sng" dirty="0">
                <a:solidFill>
                  <a:srgbClr val="FF0000"/>
                </a:solidFill>
              </a:rPr>
              <a:t>$1,000 is called the “Base.”</a:t>
            </a:r>
          </a:p>
        </p:txBody>
      </p:sp>
    </p:spTree>
    <p:extLst>
      <p:ext uri="{BB962C8B-B14F-4D97-AF65-F5344CB8AC3E}">
        <p14:creationId xmlns:p14="http://schemas.microsoft.com/office/powerpoint/2010/main" val="251988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5"/>
          <p:cNvSpPr>
            <a:spLocks noGrp="1"/>
          </p:cNvSpPr>
          <p:nvPr>
            <p:ph type="sldNum" sz="quarter" idx="12"/>
          </p:nvPr>
        </p:nvSpPr>
        <p:spPr/>
        <p:txBody>
          <a:bodyPr/>
          <a:lstStyle/>
          <a:p>
            <a:pPr>
              <a:defRPr/>
            </a:pPr>
            <a:fld id="{E05EC86E-BE1E-430F-8CAF-8C020DD33C3A}" type="slidenum">
              <a:rPr lang="en-US"/>
              <a:pPr>
                <a:defRPr/>
              </a:pPr>
              <a:t>7</a:t>
            </a:fld>
            <a:endParaRPr lang="en-US"/>
          </a:p>
        </p:txBody>
      </p:sp>
      <p:sp>
        <p:nvSpPr>
          <p:cNvPr id="4100" name="Titre 1"/>
          <p:cNvSpPr>
            <a:spLocks noGrp="1"/>
          </p:cNvSpPr>
          <p:nvPr>
            <p:ph type="title" idx="4294967295"/>
          </p:nvPr>
        </p:nvSpPr>
        <p:spPr>
          <a:xfrm>
            <a:off x="914400" y="76200"/>
            <a:ext cx="8229600" cy="838200"/>
          </a:xfrm>
          <a:ln>
            <a:noFill/>
          </a:ln>
        </p:spPr>
        <p:txBody>
          <a:bodyPr/>
          <a:lstStyle/>
          <a:p>
            <a:pPr eaLnBrk="1" hangingPunct="1"/>
            <a:r>
              <a:rPr lang="fr-CA" u="sng" dirty="0">
                <a:solidFill>
                  <a:schemeClr val="accent1"/>
                </a:solidFill>
              </a:rPr>
              <a:t>How Do </a:t>
            </a:r>
            <a:r>
              <a:rPr lang="fr-CA" u="sng" dirty="0" err="1">
                <a:solidFill>
                  <a:schemeClr val="accent1"/>
                </a:solidFill>
              </a:rPr>
              <a:t>TIFs</a:t>
            </a:r>
            <a:r>
              <a:rPr lang="fr-CA" u="sng" dirty="0">
                <a:solidFill>
                  <a:schemeClr val="accent1"/>
                </a:solidFill>
              </a:rPr>
              <a:t> </a:t>
            </a:r>
            <a:r>
              <a:rPr lang="fr-CA" u="sng" dirty="0" err="1">
                <a:solidFill>
                  <a:schemeClr val="accent1"/>
                </a:solidFill>
              </a:rPr>
              <a:t>Work</a:t>
            </a:r>
            <a:r>
              <a:rPr lang="fr-CA" u="sng" dirty="0">
                <a:solidFill>
                  <a:schemeClr val="accent1"/>
                </a:solidFill>
              </a:rPr>
              <a:t>?</a:t>
            </a:r>
            <a:endParaRPr lang="en-US" u="sng" dirty="0">
              <a:solidFill>
                <a:schemeClr val="accent1"/>
              </a:solidFill>
            </a:endParaRPr>
          </a:p>
        </p:txBody>
      </p:sp>
      <p:sp>
        <p:nvSpPr>
          <p:cNvPr id="2" name="Rectangle 1"/>
          <p:cNvSpPr/>
          <p:nvPr/>
        </p:nvSpPr>
        <p:spPr>
          <a:xfrm>
            <a:off x="6400800" y="990600"/>
            <a:ext cx="2440709" cy="2800767"/>
          </a:xfrm>
          <a:prstGeom prst="rect">
            <a:avLst/>
          </a:prstGeom>
          <a:ln w="25400">
            <a:solidFill>
              <a:srgbClr val="00B050"/>
            </a:solidFill>
          </a:ln>
        </p:spPr>
        <p:txBody>
          <a:bodyPr wrap="square">
            <a:spAutoFit/>
          </a:bodyPr>
          <a:lstStyle/>
          <a:p>
            <a:pPr algn="ctr"/>
            <a:r>
              <a:rPr lang="en-US" sz="1600" dirty="0"/>
              <a:t>When the TIF is created, the city tallies up all the property taxes generated by district in that year (called the "base" amount). After that, all property tax increases above the base (the "increment") are channeled to the TIF district.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70124"/>
            <a:ext cx="5638800" cy="4953000"/>
          </a:xfrm>
          <a:prstGeom prst="rect">
            <a:avLst/>
          </a:prstGeom>
          <a:ln>
            <a:solidFill>
              <a:schemeClr val="accent1"/>
            </a:solidFill>
          </a:ln>
        </p:spPr>
      </p:pic>
      <p:sp>
        <p:nvSpPr>
          <p:cNvPr id="4106" name="Line 10"/>
          <p:cNvSpPr>
            <a:spLocks noChangeShapeType="1"/>
          </p:cNvSpPr>
          <p:nvPr/>
        </p:nvSpPr>
        <p:spPr bwMode="auto">
          <a:xfrm flipH="1" flipV="1">
            <a:off x="3733800" y="5230862"/>
            <a:ext cx="2870200" cy="381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5" name="Text Box 9"/>
          <p:cNvSpPr txBox="1">
            <a:spLocks noChangeArrowheads="1"/>
          </p:cNvSpPr>
          <p:nvPr/>
        </p:nvSpPr>
        <p:spPr bwMode="auto">
          <a:xfrm>
            <a:off x="6604000" y="4114800"/>
            <a:ext cx="2286000" cy="2308324"/>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600" dirty="0"/>
              <a:t>The property taxes collected from properties inside the district BEFORE the district was created that go to units of government stays FLAT for the life of the TIF (23 years).</a:t>
            </a:r>
          </a:p>
        </p:txBody>
      </p:sp>
      <p:sp>
        <p:nvSpPr>
          <p:cNvPr id="13" name="Line 10"/>
          <p:cNvSpPr>
            <a:spLocks noChangeShapeType="1"/>
          </p:cNvSpPr>
          <p:nvPr/>
        </p:nvSpPr>
        <p:spPr bwMode="auto">
          <a:xfrm flipH="1" flipV="1">
            <a:off x="3733800" y="3600450"/>
            <a:ext cx="2667000" cy="1905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127" y="146622"/>
            <a:ext cx="999850" cy="876305"/>
          </a:xfrm>
          <a:prstGeom prst="rect">
            <a:avLst/>
          </a:prstGeom>
        </p:spPr>
      </p:pic>
      <p:sp>
        <p:nvSpPr>
          <p:cNvPr id="4" name="TextBox 3"/>
          <p:cNvSpPr txBox="1"/>
          <p:nvPr/>
        </p:nvSpPr>
        <p:spPr>
          <a:xfrm>
            <a:off x="464127" y="4976574"/>
            <a:ext cx="1288473" cy="584775"/>
          </a:xfrm>
          <a:prstGeom prst="rect">
            <a:avLst/>
          </a:prstGeom>
          <a:solidFill>
            <a:srgbClr val="FFFF00"/>
          </a:solidFill>
          <a:ln w="28575">
            <a:solidFill>
              <a:srgbClr val="FF0000"/>
            </a:solidFill>
          </a:ln>
        </p:spPr>
        <p:txBody>
          <a:bodyPr wrap="square" rtlCol="0">
            <a:spAutoFit/>
          </a:bodyPr>
          <a:lstStyle/>
          <a:p>
            <a:pPr algn="ctr"/>
            <a:r>
              <a:rPr lang="en-US" sz="1600" dirty="0">
                <a:solidFill>
                  <a:srgbClr val="FF0000"/>
                </a:solidFill>
              </a:rPr>
              <a:t>$1,000 from example</a:t>
            </a:r>
          </a:p>
        </p:txBody>
      </p:sp>
    </p:spTree>
    <p:extLst>
      <p:ext uri="{BB962C8B-B14F-4D97-AF65-F5344CB8AC3E}">
        <p14:creationId xmlns:p14="http://schemas.microsoft.com/office/powerpoint/2010/main" val="862827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5"/>
          <p:cNvSpPr>
            <a:spLocks noGrp="1"/>
          </p:cNvSpPr>
          <p:nvPr>
            <p:ph type="sldNum" sz="quarter" idx="12"/>
          </p:nvPr>
        </p:nvSpPr>
        <p:spPr/>
        <p:txBody>
          <a:bodyPr/>
          <a:lstStyle/>
          <a:p>
            <a:pPr>
              <a:defRPr/>
            </a:pPr>
            <a:fld id="{E05EC86E-BE1E-430F-8CAF-8C020DD33C3A}" type="slidenum">
              <a:rPr lang="en-US"/>
              <a:pPr>
                <a:defRPr/>
              </a:pPr>
              <a:t>8</a:t>
            </a:fld>
            <a:endParaRPr lang="en-US"/>
          </a:p>
        </p:txBody>
      </p:sp>
      <p:sp>
        <p:nvSpPr>
          <p:cNvPr id="4100" name="Titre 1"/>
          <p:cNvSpPr>
            <a:spLocks noGrp="1"/>
          </p:cNvSpPr>
          <p:nvPr>
            <p:ph type="title" idx="4294967295"/>
          </p:nvPr>
        </p:nvSpPr>
        <p:spPr>
          <a:xfrm>
            <a:off x="914400" y="76200"/>
            <a:ext cx="8229600" cy="838200"/>
          </a:xfrm>
          <a:ln>
            <a:noFill/>
          </a:ln>
        </p:spPr>
        <p:txBody>
          <a:bodyPr/>
          <a:lstStyle/>
          <a:p>
            <a:pPr eaLnBrk="1" hangingPunct="1"/>
            <a:r>
              <a:rPr lang="fr-CA" u="sng" dirty="0">
                <a:solidFill>
                  <a:schemeClr val="accent1"/>
                </a:solidFill>
              </a:rPr>
              <a:t>How Do </a:t>
            </a:r>
            <a:r>
              <a:rPr lang="fr-CA" u="sng" dirty="0" err="1">
                <a:solidFill>
                  <a:schemeClr val="accent1"/>
                </a:solidFill>
              </a:rPr>
              <a:t>TIFs</a:t>
            </a:r>
            <a:r>
              <a:rPr lang="fr-CA" u="sng" dirty="0">
                <a:solidFill>
                  <a:schemeClr val="accent1"/>
                </a:solidFill>
              </a:rPr>
              <a:t> </a:t>
            </a:r>
            <a:r>
              <a:rPr lang="fr-CA" u="sng" dirty="0" err="1">
                <a:solidFill>
                  <a:schemeClr val="accent1"/>
                </a:solidFill>
              </a:rPr>
              <a:t>Work</a:t>
            </a:r>
            <a:r>
              <a:rPr lang="fr-CA" u="sng" dirty="0">
                <a:solidFill>
                  <a:schemeClr val="accent1"/>
                </a:solidFill>
              </a:rPr>
              <a:t>?</a:t>
            </a:r>
            <a:endParaRPr lang="en-US" u="sng" dirty="0">
              <a:solidFill>
                <a:schemeClr val="accent1"/>
              </a:solidFill>
            </a:endParaRPr>
          </a:p>
        </p:txBody>
      </p:sp>
      <p:sp>
        <p:nvSpPr>
          <p:cNvPr id="2" name="Rectangle 1"/>
          <p:cNvSpPr/>
          <p:nvPr/>
        </p:nvSpPr>
        <p:spPr>
          <a:xfrm>
            <a:off x="6262556" y="2802573"/>
            <a:ext cx="2714887" cy="830997"/>
          </a:xfrm>
          <a:prstGeom prst="rect">
            <a:avLst/>
          </a:prstGeom>
          <a:ln w="25400">
            <a:solidFill>
              <a:srgbClr val="00B050"/>
            </a:solidFill>
          </a:ln>
        </p:spPr>
        <p:txBody>
          <a:bodyPr wrap="square">
            <a:spAutoFit/>
          </a:bodyPr>
          <a:lstStyle/>
          <a:p>
            <a:pPr algn="ctr"/>
            <a:r>
              <a:rPr lang="en-US" sz="1600" b="1" dirty="0"/>
              <a:t>THIS MONEY GOES TO THE MAYOR.</a:t>
            </a:r>
          </a:p>
          <a:p>
            <a:pPr algn="ctr"/>
            <a:r>
              <a:rPr lang="en-US" sz="1600" b="1" dirty="0"/>
              <a:t>IT IS “OFF THE BOOKS”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70124"/>
            <a:ext cx="5638800" cy="4953000"/>
          </a:xfrm>
          <a:prstGeom prst="rect">
            <a:avLst/>
          </a:prstGeom>
          <a:ln>
            <a:solidFill>
              <a:schemeClr val="accent1"/>
            </a:solidFill>
          </a:ln>
        </p:spPr>
      </p:pic>
      <p:sp>
        <p:nvSpPr>
          <p:cNvPr id="4106" name="Line 10"/>
          <p:cNvSpPr>
            <a:spLocks noChangeShapeType="1"/>
          </p:cNvSpPr>
          <p:nvPr/>
        </p:nvSpPr>
        <p:spPr bwMode="auto">
          <a:xfrm flipH="1" flipV="1">
            <a:off x="3733800" y="5230862"/>
            <a:ext cx="2870200" cy="381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5" name="Text Box 9"/>
          <p:cNvSpPr txBox="1">
            <a:spLocks noChangeArrowheads="1"/>
          </p:cNvSpPr>
          <p:nvPr/>
        </p:nvSpPr>
        <p:spPr bwMode="auto">
          <a:xfrm>
            <a:off x="6319463" y="4195600"/>
            <a:ext cx="2634479" cy="1077218"/>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600" b="1" dirty="0"/>
              <a:t>THIS MONEY IS USED FOR UNITS OF </a:t>
            </a:r>
            <a:br>
              <a:rPr lang="en-US" sz="1600" b="1" dirty="0"/>
            </a:br>
            <a:r>
              <a:rPr lang="en-US" sz="1600" b="1" dirty="0"/>
              <a:t>LOCAL GOVERNMENT.</a:t>
            </a:r>
            <a:br>
              <a:rPr lang="en-US" sz="1600" b="1" dirty="0"/>
            </a:br>
            <a:r>
              <a:rPr lang="en-US" sz="1600" b="1" dirty="0"/>
              <a:t>IT IS “ON THE BOOKS”</a:t>
            </a:r>
          </a:p>
        </p:txBody>
      </p:sp>
      <p:sp>
        <p:nvSpPr>
          <p:cNvPr id="13" name="Line 10"/>
          <p:cNvSpPr>
            <a:spLocks noChangeShapeType="1"/>
          </p:cNvSpPr>
          <p:nvPr/>
        </p:nvSpPr>
        <p:spPr bwMode="auto">
          <a:xfrm flipH="1" flipV="1">
            <a:off x="3733800" y="3600450"/>
            <a:ext cx="2667000" cy="1905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127" y="146622"/>
            <a:ext cx="999850" cy="876305"/>
          </a:xfrm>
          <a:prstGeom prst="rect">
            <a:avLst/>
          </a:prstGeom>
        </p:spPr>
      </p:pic>
      <p:sp>
        <p:nvSpPr>
          <p:cNvPr id="4" name="TextBox 3"/>
          <p:cNvSpPr txBox="1"/>
          <p:nvPr/>
        </p:nvSpPr>
        <p:spPr>
          <a:xfrm>
            <a:off x="464127" y="4976574"/>
            <a:ext cx="1288473" cy="584775"/>
          </a:xfrm>
          <a:prstGeom prst="rect">
            <a:avLst/>
          </a:prstGeom>
          <a:solidFill>
            <a:srgbClr val="FFFF00"/>
          </a:solidFill>
          <a:ln w="28575">
            <a:solidFill>
              <a:srgbClr val="FF0000"/>
            </a:solidFill>
          </a:ln>
        </p:spPr>
        <p:txBody>
          <a:bodyPr wrap="square" rtlCol="0">
            <a:spAutoFit/>
          </a:bodyPr>
          <a:lstStyle/>
          <a:p>
            <a:pPr algn="ctr"/>
            <a:r>
              <a:rPr lang="en-US" sz="1600" dirty="0">
                <a:solidFill>
                  <a:srgbClr val="FF0000"/>
                </a:solidFill>
              </a:rPr>
              <a:t>$1,000 from example</a:t>
            </a:r>
          </a:p>
        </p:txBody>
      </p:sp>
    </p:spTree>
    <p:extLst>
      <p:ext uri="{BB962C8B-B14F-4D97-AF65-F5344CB8AC3E}">
        <p14:creationId xmlns:p14="http://schemas.microsoft.com/office/powerpoint/2010/main" val="3868801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5"/>
          <p:cNvSpPr>
            <a:spLocks noGrp="1"/>
          </p:cNvSpPr>
          <p:nvPr>
            <p:ph type="sldNum" sz="quarter" idx="12"/>
          </p:nvPr>
        </p:nvSpPr>
        <p:spPr/>
        <p:txBody>
          <a:bodyPr/>
          <a:lstStyle/>
          <a:p>
            <a:pPr>
              <a:defRPr/>
            </a:pPr>
            <a:fld id="{E05EC86E-BE1E-430F-8CAF-8C020DD33C3A}" type="slidenum">
              <a:rPr lang="en-US"/>
              <a:pPr>
                <a:defRPr/>
              </a:pPr>
              <a:t>9</a:t>
            </a:fld>
            <a:endParaRPr lang="en-US"/>
          </a:p>
        </p:txBody>
      </p:sp>
      <p:sp>
        <p:nvSpPr>
          <p:cNvPr id="4100" name="Titre 1"/>
          <p:cNvSpPr>
            <a:spLocks noGrp="1"/>
          </p:cNvSpPr>
          <p:nvPr>
            <p:ph type="title" idx="4294967295"/>
          </p:nvPr>
        </p:nvSpPr>
        <p:spPr>
          <a:xfrm>
            <a:off x="1311275" y="106363"/>
            <a:ext cx="7832725" cy="838200"/>
          </a:xfrm>
          <a:ln>
            <a:noFill/>
          </a:ln>
        </p:spPr>
        <p:txBody>
          <a:bodyPr/>
          <a:lstStyle/>
          <a:p>
            <a:pPr eaLnBrk="1" hangingPunct="1"/>
            <a:r>
              <a:rPr lang="fr-CA" u="sng" dirty="0">
                <a:solidFill>
                  <a:schemeClr val="accent1"/>
                </a:solidFill>
              </a:rPr>
              <a:t>Money </a:t>
            </a:r>
            <a:r>
              <a:rPr lang="fr-CA" u="sng" dirty="0" err="1">
                <a:solidFill>
                  <a:schemeClr val="accent1"/>
                </a:solidFill>
              </a:rPr>
              <a:t>From</a:t>
            </a:r>
            <a:r>
              <a:rPr lang="fr-CA" u="sng" dirty="0">
                <a:solidFill>
                  <a:schemeClr val="accent1"/>
                </a:solidFill>
              </a:rPr>
              <a:t> </a:t>
            </a:r>
            <a:r>
              <a:rPr lang="fr-CA" u="sng" dirty="0" err="1">
                <a:solidFill>
                  <a:schemeClr val="accent1"/>
                </a:solidFill>
              </a:rPr>
              <a:t>TIFs</a:t>
            </a:r>
            <a:r>
              <a:rPr lang="fr-CA" u="sng" dirty="0">
                <a:solidFill>
                  <a:schemeClr val="accent1"/>
                </a:solidFill>
              </a:rPr>
              <a:t> </a:t>
            </a:r>
            <a:r>
              <a:rPr lang="fr-CA" u="sng" dirty="0" err="1">
                <a:solidFill>
                  <a:schemeClr val="accent1"/>
                </a:solidFill>
              </a:rPr>
              <a:t>Taken</a:t>
            </a:r>
            <a:r>
              <a:rPr lang="fr-CA" u="sng" dirty="0">
                <a:solidFill>
                  <a:schemeClr val="accent1"/>
                </a:solidFill>
              </a:rPr>
              <a:t> </a:t>
            </a:r>
            <a:r>
              <a:rPr lang="fr-CA" u="sng" dirty="0" err="1">
                <a:solidFill>
                  <a:schemeClr val="accent1"/>
                </a:solidFill>
              </a:rPr>
              <a:t>From</a:t>
            </a:r>
            <a:r>
              <a:rPr lang="fr-CA" u="sng" dirty="0">
                <a:solidFill>
                  <a:schemeClr val="accent1"/>
                </a:solidFill>
              </a:rPr>
              <a:t>?</a:t>
            </a:r>
            <a:endParaRPr lang="en-US" u="sng" dirty="0">
              <a:solidFill>
                <a:schemeClr val="accent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98" y="1470124"/>
            <a:ext cx="3618117" cy="3178076"/>
          </a:xfrm>
          <a:prstGeom prst="rect">
            <a:avLst/>
          </a:prstGeom>
          <a:ln>
            <a:solidFill>
              <a:schemeClr val="accent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98" y="228600"/>
            <a:ext cx="999850" cy="876305"/>
          </a:xfrm>
          <a:prstGeom prst="rect">
            <a:avLst/>
          </a:prstGeom>
        </p:spPr>
      </p:pic>
      <p:pic>
        <p:nvPicPr>
          <p:cNvPr id="1026" name="Picture 2" descr="C:\Users\Tom Tresser\Desktop\CivicLab\Projects\TIF Project\TIF Video Crowdfunding Project\Shooting video\Fixes\Chicago property tax distribu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1415" y="814361"/>
            <a:ext cx="5002957" cy="6007200"/>
          </a:xfrm>
          <a:prstGeom prst="rect">
            <a:avLst/>
          </a:prstGeom>
          <a:noFill/>
          <a:extLst>
            <a:ext uri="{909E8E84-426E-40DD-AFC4-6F175D3DCCD1}">
              <a14:hiddenFill xmlns:a14="http://schemas.microsoft.com/office/drawing/2010/main">
                <a:solidFill>
                  <a:srgbClr val="FFFFFF"/>
                </a:solidFill>
              </a14:hiddenFill>
            </a:ext>
          </a:extLst>
        </p:spPr>
      </p:pic>
      <p:sp>
        <p:nvSpPr>
          <p:cNvPr id="4" name="Left Brace 3"/>
          <p:cNvSpPr/>
          <p:nvPr/>
        </p:nvSpPr>
        <p:spPr>
          <a:xfrm>
            <a:off x="3429000" y="1905000"/>
            <a:ext cx="627607" cy="4572000"/>
          </a:xfrm>
          <a:prstGeom prst="leftBrace">
            <a:avLst>
              <a:gd name="adj1" fmla="val 8333"/>
              <a:gd name="adj2" fmla="val 43134"/>
            </a:avLst>
          </a:prstGeom>
          <a:ln w="57150">
            <a:solidFill>
              <a:srgbClr val="2846D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p:cNvSpPr/>
          <p:nvPr/>
        </p:nvSpPr>
        <p:spPr>
          <a:xfrm rot="21210922">
            <a:off x="216911" y="4596601"/>
            <a:ext cx="3646604" cy="769441"/>
          </a:xfrm>
          <a:prstGeom prst="rect">
            <a:avLst/>
          </a:prstGeom>
          <a:noFill/>
        </p:spPr>
        <p:txBody>
          <a:bodyPr wrap="square" lIns="91440" tIns="45720" rIns="91440" bIns="45720">
            <a:spAutoFit/>
          </a:bodyPr>
          <a:lstStyle/>
          <a:p>
            <a:pPr algn="ctr"/>
            <a:r>
              <a:rPr lang="en-US" sz="4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The “Base”</a:t>
            </a:r>
          </a:p>
        </p:txBody>
      </p:sp>
      <p:sp>
        <p:nvSpPr>
          <p:cNvPr id="2" name="Left Arrow 1"/>
          <p:cNvSpPr/>
          <p:nvPr/>
        </p:nvSpPr>
        <p:spPr>
          <a:xfrm>
            <a:off x="2667000" y="3746309"/>
            <a:ext cx="762000" cy="2206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26638" y="5400222"/>
            <a:ext cx="2133599" cy="338554"/>
          </a:xfrm>
          <a:prstGeom prst="rect">
            <a:avLst/>
          </a:prstGeom>
          <a:solidFill>
            <a:srgbClr val="FFFF00"/>
          </a:solidFill>
          <a:ln w="28575">
            <a:solidFill>
              <a:srgbClr val="FF0000"/>
            </a:solidFill>
          </a:ln>
        </p:spPr>
        <p:txBody>
          <a:bodyPr wrap="square" rtlCol="0">
            <a:spAutoFit/>
          </a:bodyPr>
          <a:lstStyle/>
          <a:p>
            <a:r>
              <a:rPr lang="en-US" sz="1600" dirty="0">
                <a:solidFill>
                  <a:srgbClr val="FF0000"/>
                </a:solidFill>
              </a:rPr>
              <a:t>$1,000 from example</a:t>
            </a:r>
          </a:p>
        </p:txBody>
      </p:sp>
    </p:spTree>
    <p:extLst>
      <p:ext uri="{BB962C8B-B14F-4D97-AF65-F5344CB8AC3E}">
        <p14:creationId xmlns:p14="http://schemas.microsoft.com/office/powerpoint/2010/main" val="3560664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2&quot; unique_id=&quot;10002&quot;&gt;&lt;object type=&quot;3&quot; unique_id=&quot;10013&quot;&gt;&lt;property id=&quot;20148&quot; value=&quot;5&quot;/&gt;&lt;property id=&quot;20300&quot; value=&quot;Slide 17&quot;/&gt;&lt;property id=&quot;20307&quot; value=&quot;343&quot;/&gt;&lt;/object&gt;&lt;object type=&quot;3&quot; unique_id=&quot;10014&quot;&gt;&lt;property id=&quot;20148&quot; value=&quot;5&quot;/&gt;&lt;property id=&quot;20300&quot; value=&quot;Slide 18&quot;/&gt;&lt;property id=&quot;20307&quot; value=&quot;380&quot;/&gt;&lt;/object&gt;&lt;object type=&quot;3&quot; unique_id=&quot;10015&quot;&gt;&lt;property id=&quot;20148&quot; value=&quot;5&quot;/&gt;&lt;property id=&quot;20300&quot; value=&quot;Slide 19&quot;/&gt;&lt;property id=&quot;20307&quot; value=&quot;418&quot;/&gt;&lt;/object&gt;&lt;object type=&quot;3&quot; unique_id=&quot;10016&quot;&gt;&lt;property id=&quot;20148&quot; value=&quot;5&quot;/&gt;&lt;property id=&quot;20300&quot; value=&quot;Slide 20&quot;/&gt;&lt;property id=&quot;20307&quot; value=&quot;354&quot;/&gt;&lt;/object&gt;&lt;object type=&quot;3&quot; unique_id=&quot;10017&quot;&gt;&lt;property id=&quot;20148&quot; value=&quot;5&quot;/&gt;&lt;property id=&quot;20300&quot; value=&quot;Slide 24 - &amp;quot;Where are TIFs?&amp;quot;&quot;/&gt;&lt;property id=&quot;20307&quot; value=&quot;419&quot;/&gt;&lt;/object&gt;&lt;object type=&quot;3&quot; unique_id=&quot;10045&quot;&gt;&lt;property id=&quot;20148&quot; value=&quot;5&quot;/&gt;&lt;property id=&quot;20300&quot; value=&quot;Slide 45&quot;/&gt;&lt;property id=&quot;20307&quot; value=&quot;432&quot;/&gt;&lt;/object&gt;&lt;object type=&quot;3&quot; unique_id=&quot;10047&quot;&gt;&lt;property id=&quot;20148&quot; value=&quot;5&quot;/&gt;&lt;property id=&quot;20300&quot; value=&quot;Slide 46&quot;/&gt;&lt;property id=&quot;20307&quot; value=&quot;406&quot;/&gt;&lt;/object&gt;&lt;object type=&quot;3&quot; unique_id=&quot;10048&quot;&gt;&lt;property id=&quot;20148&quot; value=&quot;5&quot;/&gt;&lt;property id=&quot;20300&quot; value=&quot;Slide 54&quot;/&gt;&lt;property id=&quot;20307&quot; value=&quot;387&quot;/&gt;&lt;/object&gt;&lt;object type=&quot;3&quot; unique_id=&quot;24632&quot;&gt;&lt;property id=&quot;20148&quot; value=&quot;5&quot;/&gt;&lt;property id=&quot;20300&quot; value=&quot;Slide 7&quot;/&gt;&lt;property id=&quot;20307&quot; value=&quot;436&quot;/&gt;&lt;/object&gt;&lt;object type=&quot;3&quot; unique_id=&quot;24633&quot;&gt;&lt;property id=&quot;20148&quot; value=&quot;5&quot;/&gt;&lt;property id=&quot;20300&quot; value=&quot;Slide 8 - &amp;quot;Key Policy Questions&amp;quot;&quot;/&gt;&lt;property id=&quot;20307&quot; value=&quot;437&quot;/&gt;&lt;/object&gt;&lt;object type=&quot;3&quot; unique_id=&quot;24634&quot;&gt;&lt;property id=&quot;20148&quot; value=&quot;5&quot;/&gt;&lt;property id=&quot;20300&quot; value=&quot;Slide 9 - &amp;quot;What are TIFs?&amp;quot;&quot;/&gt;&lt;property id=&quot;20307&quot; value=&quot;438&quot;/&gt;&lt;/object&gt;&lt;object type=&quot;3&quot; unique_id=&quot;24635&quot;&gt;&lt;property id=&quot;20148&quot; value=&quot;5&quot;/&gt;&lt;property id=&quot;20300&quot; value=&quot;Slide 10 - &amp;quot;What are TIFs?&amp;quot;&quot;/&gt;&lt;property id=&quot;20307&quot; value=&quot;439&quot;/&gt;&lt;/object&gt;&lt;object type=&quot;3&quot; unique_id=&quot;24636&quot;&gt;&lt;property id=&quot;20148&quot; value=&quot;5&quot;/&gt;&lt;property id=&quot;20300&quot; value=&quot;Slide 12 - &amp;quot;How Do TIFs Work?&amp;quot;&quot;/&gt;&lt;property id=&quot;20307&quot; value=&quot;440&quot;/&gt;&lt;/object&gt;&lt;object type=&quot;3&quot; unique_id=&quot;24637&quot;&gt;&lt;property id=&quot;20148&quot; value=&quot;5&quot;/&gt;&lt;property id=&quot;20300&quot; value=&quot;Slide 14 - &amp;quot;Money From TIFs Taken From?&amp;quot;&quot;/&gt;&lt;property id=&quot;20307&quot; value=&quot;441&quot;/&gt;&lt;/object&gt;&lt;object type=&quot;3&quot; unique_id=&quot;24638&quot;&gt;&lt;property id=&quot;20148&quot; value=&quot;5&quot;/&gt;&lt;property id=&quot;20300&quot; value=&quot;Slide 16 - &amp;quot;What are TIFs?&amp;quot;&quot;/&gt;&lt;property id=&quot;20307&quot; value=&quot;442&quot;/&gt;&lt;/object&gt;&lt;object type=&quot;3&quot; unique_id=&quot;24640&quot;&gt;&lt;property id=&quot;20148&quot; value=&quot;5&quot;/&gt;&lt;property id=&quot;20300&quot; value=&quot;Slide 25&quot;/&gt;&lt;property id=&quot;20307&quot; value=&quot;444&quot;/&gt;&lt;/object&gt;&lt;object type=&quot;3&quot; unique_id=&quot;24641&quot;&gt;&lt;property id=&quot;20148&quot; value=&quot;5&quot;/&gt;&lt;property id=&quot;20300&quot; value=&quot;Slide 27&quot;/&gt;&lt;property id=&quot;20307&quot; value=&quot;445&quot;/&gt;&lt;/object&gt;&lt;object type=&quot;3&quot; unique_id=&quot;24642&quot;&gt;&lt;property id=&quot;20148&quot; value=&quot;5&quot;/&gt;&lt;property id=&quot;20300&quot; value=&quot;Slide 28&quot;/&gt;&lt;property id=&quot;20307&quot; value=&quot;446&quot;/&gt;&lt;/object&gt;&lt;object type=&quot;3&quot; unique_id=&quot;24643&quot;&gt;&lt;property id=&quot;20148&quot; value=&quot;5&quot;/&gt;&lt;property id=&quot;20300&quot; value=&quot;Slide 30&quot;/&gt;&lt;property id=&quot;20307&quot; value=&quot;447&quot;/&gt;&lt;/object&gt;&lt;object type=&quot;3&quot; unique_id=&quot;26969&quot;&gt;&lt;property id=&quot;20148&quot; value=&quot;5&quot;/&gt;&lt;property id=&quot;20300&quot; value=&quot;Slide 38&quot;/&gt;&lt;property id=&quot;20307&quot; value=&quot;450&quot;/&gt;&lt;/object&gt;&lt;object type=&quot;3&quot; unique_id=&quot;26970&quot;&gt;&lt;property id=&quot;20148&quot; value=&quot;5&quot;/&gt;&lt;property id=&quot;20300&quot; value=&quot;Slide 40&quot;/&gt;&lt;property id=&quot;20307&quot; value=&quot;451&quot;/&gt;&lt;/object&gt;&lt;object type=&quot;3&quot; unique_id=&quot;28443&quot;&gt;&lt;property id=&quot;20148&quot; value=&quot;5&quot;/&gt;&lt;property id=&quot;20300&quot; value=&quot;Slide 36&quot;/&gt;&lt;property id=&quot;20307&quot; value=&quot;458&quot;/&gt;&lt;/object&gt;&lt;object type=&quot;3&quot; unique_id=&quot;36445&quot;&gt;&lt;property id=&quot;20148&quot; value=&quot;5&quot;/&gt;&lt;property id=&quot;20300&quot; value=&quot;Slide 39&quot;/&gt;&lt;property id=&quot;20307&quot; value=&quot;460&quot;/&gt;&lt;/object&gt;&lt;object type=&quot;3&quot; unique_id=&quot;37449&quot;&gt;&lt;property id=&quot;20148&quot; value=&quot;5&quot;/&gt;&lt;property id=&quot;20300&quot; value=&quot;Slide 11 - &amp;quot;What are TIFs?&amp;quot;&quot;/&gt;&lt;property id=&quot;20307&quot; value=&quot;464&quot;/&gt;&lt;/object&gt;&lt;object type=&quot;3&quot; unique_id=&quot;37925&quot;&gt;&lt;property id=&quot;20148&quot; value=&quot;5&quot;/&gt;&lt;property id=&quot;20300&quot; value=&quot;Slide 29&quot;/&gt;&lt;property id=&quot;20307&quot; value=&quot;465&quot;/&gt;&lt;/object&gt;&lt;object type=&quot;3&quot; unique_id=&quot;38988&quot;&gt;&lt;property id=&quot;20148&quot; value=&quot;5&quot;/&gt;&lt;property id=&quot;20300&quot; value=&quot;Slide 6&quot;/&gt;&lt;property id=&quot;20307&quot; value=&quot;469&quot;/&gt;&lt;/object&gt;&lt;object type=&quot;3&quot; unique_id=&quot;39304&quot;&gt;&lt;property id=&quot;20148&quot; value=&quot;5&quot;/&gt;&lt;property id=&quot;20300&quot; value=&quot;Slide 3&quot;/&gt;&lt;property id=&quot;20307&quot; value=&quot;470&quot;/&gt;&lt;/object&gt;&lt;object type=&quot;3&quot; unique_id=&quot;42097&quot;&gt;&lt;property id=&quot;20148&quot; value=&quot;5&quot;/&gt;&lt;property id=&quot;20300&quot; value=&quot;Slide 1&quot;/&gt;&lt;property id=&quot;20307&quot; value=&quot;473&quot;/&gt;&lt;/object&gt;&lt;object type=&quot;3&quot; unique_id=&quot;50033&quot;&gt;&lt;property id=&quot;20148&quot; value=&quot;5&quot;/&gt;&lt;property id=&quot;20300&quot; value=&quot;Slide 21&quot;/&gt;&lt;property id=&quot;20307&quot; value=&quot;487&quot;/&gt;&lt;/object&gt;&lt;object type=&quot;3&quot; unique_id=&quot;50034&quot;&gt;&lt;property id=&quot;20148&quot; value=&quot;5&quot;/&gt;&lt;property id=&quot;20300&quot; value=&quot;Slide 50&quot;/&gt;&lt;property id=&quot;20307&quot; value=&quot;488&quot;/&gt;&lt;/object&gt;&lt;object type=&quot;3&quot; unique_id=&quot;50035&quot;&gt;&lt;property id=&quot;20148&quot; value=&quot;5&quot;/&gt;&lt;property id=&quot;20300&quot; value=&quot;Slide 51&quot;/&gt;&lt;property id=&quot;20307&quot; value=&quot;489&quot;/&gt;&lt;/object&gt;&lt;object type=&quot;3&quot; unique_id=&quot;50036&quot;&gt;&lt;property id=&quot;20148&quot; value=&quot;5&quot;/&gt;&lt;property id=&quot;20300&quot; value=&quot;Slide 49&quot;/&gt;&lt;property id=&quot;20307&quot; value=&quot;490&quot;/&gt;&lt;/object&gt;&lt;object type=&quot;3&quot; unique_id=&quot;50637&quot;&gt;&lt;property id=&quot;20148&quot; value=&quot;5&quot;/&gt;&lt;property id=&quot;20300&quot; value=&quot;Slide 35&quot;/&gt;&lt;property id=&quot;20307&quot; value=&quot;491&quot;/&gt;&lt;/object&gt;&lt;object type=&quot;3&quot; unique_id=&quot;50638&quot;&gt;&lt;property id=&quot;20148&quot; value=&quot;5&quot;/&gt;&lt;property id=&quot;20300&quot; value=&quot;Slide 41&quot;/&gt;&lt;property id=&quot;20307&quot; value=&quot;492&quot;/&gt;&lt;/object&gt;&lt;object type=&quot;3&quot; unique_id=&quot;50639&quot;&gt;&lt;property id=&quot;20148&quot; value=&quot;5&quot;/&gt;&lt;property id=&quot;20300&quot; value=&quot;Slide 48&quot;/&gt;&lt;property id=&quot;20307&quot; value=&quot;493&quot;/&gt;&lt;/object&gt;&lt;object type=&quot;3&quot; unique_id=&quot;52159&quot;&gt;&lt;property id=&quot;20148&quot; value=&quot;5&quot;/&gt;&lt;property id=&quot;20300&quot; value=&quot;Slide 5&quot;/&gt;&lt;property id=&quot;20307&quot; value=&quot;496&quot;/&gt;&lt;/object&gt;&lt;object type=&quot;3&quot; unique_id=&quot;52292&quot;&gt;&lt;property id=&quot;20148&quot; value=&quot;5&quot;/&gt;&lt;property id=&quot;20300&quot; value=&quot;Slide 47&quot;/&gt;&lt;property id=&quot;20307&quot; value=&quot;497&quot;/&gt;&lt;/object&gt;&lt;object type=&quot;3&quot; unique_id=&quot;52294&quot;&gt;&lt;property id=&quot;20148&quot; value=&quot;5&quot;/&gt;&lt;property id=&quot;20300&quot; value=&quot;Slide 26&quot;/&gt;&lt;property id=&quot;20307&quot; value=&quot;498&quot;/&gt;&lt;/object&gt;&lt;object type=&quot;3&quot; unique_id=&quot;52525&quot;&gt;&lt;property id=&quot;20148&quot; value=&quot;5&quot;/&gt;&lt;property id=&quot;20300&quot; value=&quot;Slide 2&quot;/&gt;&lt;property id=&quot;20307&quot; value=&quot;499&quot;/&gt;&lt;/object&gt;&lt;object type=&quot;3&quot; unique_id=&quot;52714&quot;&gt;&lt;property id=&quot;20148&quot; value=&quot;5&quot;/&gt;&lt;property id=&quot;20300&quot; value=&quot;Slide 4&quot;/&gt;&lt;property id=&quot;20307&quot; value=&quot;500&quot;/&gt;&lt;/object&gt;&lt;object type=&quot;3&quot; unique_id=&quot;53301&quot;&gt;&lt;property id=&quot;20148&quot; value=&quot;5&quot;/&gt;&lt;property id=&quot;20300&quot; value=&quot;Slide 37&quot;/&gt;&lt;property id=&quot;20307&quot; value=&quot;502&quot;/&gt;&lt;/object&gt;&lt;object type=&quot;3&quot; unique_id=&quot;54372&quot;&gt;&lt;property id=&quot;20148&quot; value=&quot;5&quot;/&gt;&lt;property id=&quot;20300&quot; value=&quot;Slide 32&quot;/&gt;&lt;property id=&quot;20307&quot; value=&quot;504&quot;/&gt;&lt;/object&gt;&lt;object type=&quot;3&quot; unique_id=&quot;54527&quot;&gt;&lt;property id=&quot;20148&quot; value=&quot;5&quot;/&gt;&lt;property id=&quot;20300&quot; value=&quot;Slide 44&quot;/&gt;&lt;property id=&quot;20307&quot; value=&quot;505&quot;/&gt;&lt;/object&gt;&lt;object type=&quot;3&quot; unique_id=&quot;55517&quot;&gt;&lt;property id=&quot;20148&quot; value=&quot;5&quot;/&gt;&lt;property id=&quot;20300&quot; value=&quot;Slide 13 - &amp;quot;How Do TIFs Work?&amp;quot;&quot;/&gt;&lt;property id=&quot;20307&quot; value=&quot;506&quot;/&gt;&lt;/object&gt;&lt;object type=&quot;3&quot; unique_id=&quot;55675&quot;&gt;&lt;property id=&quot;20148&quot; value=&quot;5&quot;/&gt;&lt;property id=&quot;20300&quot; value=&quot;Slide 22&quot;/&gt;&lt;property id=&quot;20307&quot; value=&quot;507&quot;/&gt;&lt;/object&gt;&lt;object type=&quot;3&quot; unique_id=&quot;56631&quot;&gt;&lt;property id=&quot;20148&quot; value=&quot;5&quot;/&gt;&lt;property id=&quot;20300&quot; value=&quot;Slide 23&quot;/&gt;&lt;property id=&quot;20307&quot; value=&quot;508&quot;/&gt;&lt;/object&gt;&lt;object type=&quot;3&quot; unique_id=&quot;57658&quot;&gt;&lt;property id=&quot;20148&quot; value=&quot;5&quot;/&gt;&lt;property id=&quot;20300&quot; value=&quot;Slide 42&quot;/&gt;&lt;property id=&quot;20307&quot; value=&quot;509&quot;/&gt;&lt;/object&gt;&lt;object type=&quot;3&quot; unique_id=&quot;58470&quot;&gt;&lt;property id=&quot;20148&quot; value=&quot;5&quot;/&gt;&lt;property id=&quot;20300&quot; value=&quot;Slide 31&quot;/&gt;&lt;property id=&quot;20307&quot; value=&quot;510&quot;/&gt;&lt;/object&gt;&lt;object type=&quot;3&quot; unique_id=&quot;58741&quot;&gt;&lt;property id=&quot;20148&quot; value=&quot;5&quot;/&gt;&lt;property id=&quot;20300&quot; value=&quot;Slide 33&quot;/&gt;&lt;property id=&quot;20307&quot; value=&quot;511&quot;/&gt;&lt;/object&gt;&lt;object type=&quot;3&quot; unique_id=&quot;59127&quot;&gt;&lt;property id=&quot;20148&quot; value=&quot;5&quot;/&gt;&lt;property id=&quot;20300&quot; value=&quot;Slide 34&quot;/&gt;&lt;property id=&quot;20307&quot; value=&quot;512&quot;/&gt;&lt;/object&gt;&lt;object type=&quot;3&quot; unique_id=&quot;59632&quot;&gt;&lt;property id=&quot;20148&quot; value=&quot;5&quot;/&gt;&lt;property id=&quot;20300&quot; value=&quot;Slide 52&quot;/&gt;&lt;property id=&quot;20307&quot; value=&quot;513&quot;/&gt;&lt;/object&gt;&lt;object type=&quot;3&quot; unique_id=&quot;59804&quot;&gt;&lt;property id=&quot;20148&quot; value=&quot;5&quot;/&gt;&lt;property id=&quot;20300&quot; value=&quot;Slide 15 - &amp;quot;Money From TIFs Taken From?&amp;quot;&quot;/&gt;&lt;property id=&quot;20307&quot; value=&quot;514&quot;/&gt;&lt;/object&gt;&lt;object type=&quot;3&quot; unique_id=&quot;61284&quot;&gt;&lt;property id=&quot;20148&quot; value=&quot;5&quot;/&gt;&lt;property id=&quot;20300&quot; value=&quot;Slide 43&quot;/&gt;&lt;property id=&quot;20307&quot; value=&quot;515&quot;/&gt;&lt;/object&gt;&lt;object type=&quot;3&quot; unique_id=&quot;62519&quot;&gt;&lt;property id=&quot;20148&quot; value=&quot;5&quot;/&gt;&lt;property id=&quot;20300&quot; value=&quot;Slide 53&quot;/&gt;&lt;property id=&quot;20307&quot; value=&quot;516&quot;/&gt;&lt;/object&gt;&lt;/object&gt;&lt;object type=&quot;8&quot; unique_id=&quot;10098&quot;&gt;&lt;/object&gt;&lt;/object&gt;&lt;/database&gt;"/>
  <p:tag name="SECTOMILLISECCONVERTED"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25974</TotalTime>
  <Words>1856</Words>
  <Application>Microsoft Macintosh PowerPoint</Application>
  <PresentationFormat>On-screen Show (4:3)</PresentationFormat>
  <Paragraphs>216</Paragraphs>
  <Slides>50</Slides>
  <Notes>37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Arial Unicode MS</vt:lpstr>
      <vt:lpstr>Arial</vt:lpstr>
      <vt:lpstr>Arial Black</vt:lpstr>
      <vt:lpstr>Calibri</vt:lpstr>
      <vt:lpstr>Heebo</vt:lpstr>
      <vt:lpstr>Helvetica</vt:lpstr>
      <vt:lpstr>Melted Monster</vt:lpstr>
      <vt:lpstr>Noto Sans</vt:lpstr>
      <vt:lpstr>Showcard Gothic</vt:lpstr>
      <vt:lpstr>Stencil</vt:lpstr>
      <vt:lpstr>Trebuchet MS</vt:lpstr>
      <vt:lpstr>Wingdings 3</vt:lpstr>
      <vt:lpstr>Facet</vt:lpstr>
      <vt:lpstr>PowerPoint Presentation</vt:lpstr>
      <vt:lpstr>PowerPoint Presentation</vt:lpstr>
      <vt:lpstr>The TIF Illumination Project</vt:lpstr>
      <vt:lpstr>PowerPoint Presentation</vt:lpstr>
      <vt:lpstr>What are TIFs?</vt:lpstr>
      <vt:lpstr>What are TIFs?</vt:lpstr>
      <vt:lpstr>How Do TIFs Work?</vt:lpstr>
      <vt:lpstr>How Do TIFs Work?</vt:lpstr>
      <vt:lpstr>Money From TIFs Taken From?</vt:lpstr>
      <vt:lpstr>What are TIFs?</vt:lpstr>
      <vt:lpstr>Where are TIFs?</vt:lpstr>
      <vt:lpstr>Where are TIFs?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Friends of Tom Tresser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TIF Report Project</dc:title>
  <dc:creator>Tom Tresser</dc:creator>
  <cp:lastModifiedBy>Ray Hanania</cp:lastModifiedBy>
  <cp:revision>1254</cp:revision>
  <cp:lastPrinted>2024-10-27T15:12:35Z</cp:lastPrinted>
  <dcterms:created xsi:type="dcterms:W3CDTF">2011-05-04T15:53:02Z</dcterms:created>
  <dcterms:modified xsi:type="dcterms:W3CDTF">2024-10-29T18:52:28Z</dcterms:modified>
</cp:coreProperties>
</file>